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85" r:id="rId15"/>
    <p:sldId id="286" r:id="rId16"/>
    <p:sldId id="287" r:id="rId17"/>
    <p:sldId id="271" r:id="rId18"/>
    <p:sldId id="272" r:id="rId19"/>
    <p:sldId id="273" r:id="rId20"/>
    <p:sldId id="274" r:id="rId21"/>
    <p:sldId id="275" r:id="rId22"/>
    <p:sldId id="276" r:id="rId23"/>
    <p:sldId id="277" r:id="rId24"/>
    <p:sldId id="278" r:id="rId25"/>
    <p:sldId id="280" r:id="rId26"/>
    <p:sldId id="281" r:id="rId27"/>
    <p:sldId id="282" r:id="rId28"/>
    <p:sldId id="289" r:id="rId29"/>
    <p:sldId id="290" r:id="rId30"/>
    <p:sldId id="283" r:id="rId31"/>
    <p:sldId id="284" r:id="rId32"/>
    <p:sldId id="288" r:id="rId33"/>
    <p:sldId id="291" r:id="rId34"/>
    <p:sldId id="292" r:id="rId35"/>
    <p:sldId id="315" r:id="rId36"/>
    <p:sldId id="316" r:id="rId37"/>
    <p:sldId id="355" r:id="rId38"/>
    <p:sldId id="317" r:id="rId39"/>
    <p:sldId id="293" r:id="rId40"/>
    <p:sldId id="318" r:id="rId41"/>
    <p:sldId id="319" r:id="rId42"/>
    <p:sldId id="320" r:id="rId43"/>
    <p:sldId id="321" r:id="rId44"/>
    <p:sldId id="322" r:id="rId45"/>
    <p:sldId id="294" r:id="rId46"/>
    <p:sldId id="323" r:id="rId47"/>
    <p:sldId id="325" r:id="rId48"/>
    <p:sldId id="295" r:id="rId49"/>
    <p:sldId id="324" r:id="rId50"/>
    <p:sldId id="326" r:id="rId51"/>
    <p:sldId id="297" r:id="rId52"/>
    <p:sldId id="327" r:id="rId53"/>
    <p:sldId id="328" r:id="rId54"/>
    <p:sldId id="329" r:id="rId55"/>
    <p:sldId id="330" r:id="rId56"/>
    <p:sldId id="331" r:id="rId57"/>
    <p:sldId id="332" r:id="rId58"/>
    <p:sldId id="333" r:id="rId59"/>
    <p:sldId id="334" r:id="rId60"/>
    <p:sldId id="335" r:id="rId61"/>
    <p:sldId id="336" r:id="rId62"/>
    <p:sldId id="337" r:id="rId63"/>
    <p:sldId id="338" r:id="rId64"/>
    <p:sldId id="339" r:id="rId65"/>
    <p:sldId id="340" r:id="rId66"/>
    <p:sldId id="341" r:id="rId67"/>
    <p:sldId id="342" r:id="rId68"/>
    <p:sldId id="343" r:id="rId69"/>
    <p:sldId id="344" r:id="rId70"/>
    <p:sldId id="345" r:id="rId71"/>
    <p:sldId id="346" r:id="rId72"/>
    <p:sldId id="347" r:id="rId73"/>
    <p:sldId id="348" r:id="rId74"/>
    <p:sldId id="349" r:id="rId75"/>
    <p:sldId id="350" r:id="rId76"/>
    <p:sldId id="351" r:id="rId77"/>
    <p:sldId id="352" r:id="rId78"/>
    <p:sldId id="353" r:id="rId79"/>
    <p:sldId id="354" r:id="rId80"/>
    <p:sldId id="299" r:id="rId81"/>
    <p:sldId id="300" r:id="rId82"/>
    <p:sldId id="301" r:id="rId83"/>
    <p:sldId id="302" r:id="rId84"/>
    <p:sldId id="303" r:id="rId85"/>
    <p:sldId id="304" r:id="rId86"/>
    <p:sldId id="305" r:id="rId87"/>
    <p:sldId id="306" r:id="rId88"/>
    <p:sldId id="307" r:id="rId89"/>
    <p:sldId id="308" r:id="rId90"/>
    <p:sldId id="309" r:id="rId91"/>
    <p:sldId id="310" r:id="rId92"/>
    <p:sldId id="311" r:id="rId93"/>
    <p:sldId id="312" r:id="rId94"/>
    <p:sldId id="313" r:id="rId95"/>
    <p:sldId id="314" r:id="rId9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r Sebastian Whybrew" initials="HSW" lastIdx="3" clrIdx="0">
    <p:extLst>
      <p:ext uri="{19B8F6BF-5375-455C-9EA6-DF929625EA0E}">
        <p15:presenceInfo xmlns:p15="http://schemas.microsoft.com/office/powerpoint/2012/main" userId="S-1-5-21-1606980848-1972579041-1801674531-1216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9-22T09:25:41.234" idx="1">
    <p:pos x="10" y="10"/>
    <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B2AAC1C0-E5F5-40F5-B51D-B03C46B2EACB}" type="datetimeFigureOut">
              <a:rPr lang="de-DE" smtClean="0"/>
              <a:t>22.09.2016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21759B8-FDBB-4AEE-BB10-42DE697F5833}" type="slidenum">
              <a:rPr lang="de-DE" smtClean="0"/>
              <a:t>‹Nr.›</a:t>
            </a:fld>
            <a:endParaRPr lang="de-DE"/>
          </a:p>
        </p:txBody>
      </p:sp>
    </p:spTree>
    <p:extLst>
      <p:ext uri="{BB962C8B-B14F-4D97-AF65-F5344CB8AC3E}">
        <p14:creationId xmlns:p14="http://schemas.microsoft.com/office/powerpoint/2010/main" val="2412196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2AAC1C0-E5F5-40F5-B51D-B03C46B2EACB}" type="datetimeFigureOut">
              <a:rPr lang="de-DE" smtClean="0"/>
              <a:t>22.09.2016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21759B8-FDBB-4AEE-BB10-42DE697F5833}" type="slidenum">
              <a:rPr lang="de-DE" smtClean="0"/>
              <a:t>‹Nr.›</a:t>
            </a:fld>
            <a:endParaRPr lang="de-DE"/>
          </a:p>
        </p:txBody>
      </p:sp>
    </p:spTree>
    <p:extLst>
      <p:ext uri="{BB962C8B-B14F-4D97-AF65-F5344CB8AC3E}">
        <p14:creationId xmlns:p14="http://schemas.microsoft.com/office/powerpoint/2010/main" val="3987432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2AAC1C0-E5F5-40F5-B51D-B03C46B2EACB}" type="datetimeFigureOut">
              <a:rPr lang="de-DE" smtClean="0"/>
              <a:t>22.09.2016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21759B8-FDBB-4AEE-BB10-42DE697F5833}" type="slidenum">
              <a:rPr lang="de-DE" smtClean="0"/>
              <a:t>‹Nr.›</a:t>
            </a:fld>
            <a:endParaRPr lang="de-DE"/>
          </a:p>
        </p:txBody>
      </p:sp>
    </p:spTree>
    <p:extLst>
      <p:ext uri="{BB962C8B-B14F-4D97-AF65-F5344CB8AC3E}">
        <p14:creationId xmlns:p14="http://schemas.microsoft.com/office/powerpoint/2010/main" val="3434468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2AAC1C0-E5F5-40F5-B51D-B03C46B2EACB}" type="datetimeFigureOut">
              <a:rPr lang="de-DE" smtClean="0"/>
              <a:t>22.09.2016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21759B8-FDBB-4AEE-BB10-42DE697F5833}" type="slidenum">
              <a:rPr lang="de-DE" smtClean="0"/>
              <a:t>‹Nr.›</a:t>
            </a:fld>
            <a:endParaRPr lang="de-DE"/>
          </a:p>
        </p:txBody>
      </p:sp>
    </p:spTree>
    <p:extLst>
      <p:ext uri="{BB962C8B-B14F-4D97-AF65-F5344CB8AC3E}">
        <p14:creationId xmlns:p14="http://schemas.microsoft.com/office/powerpoint/2010/main" val="2099120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2AAC1C0-E5F5-40F5-B51D-B03C46B2EACB}" type="datetimeFigureOut">
              <a:rPr lang="de-DE" smtClean="0"/>
              <a:t>22.09.2016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21759B8-FDBB-4AEE-BB10-42DE697F5833}" type="slidenum">
              <a:rPr lang="de-DE" smtClean="0"/>
              <a:t>‹Nr.›</a:t>
            </a:fld>
            <a:endParaRPr lang="de-DE"/>
          </a:p>
        </p:txBody>
      </p:sp>
    </p:spTree>
    <p:extLst>
      <p:ext uri="{BB962C8B-B14F-4D97-AF65-F5344CB8AC3E}">
        <p14:creationId xmlns:p14="http://schemas.microsoft.com/office/powerpoint/2010/main" val="3737128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B2AAC1C0-E5F5-40F5-B51D-B03C46B2EACB}" type="datetimeFigureOut">
              <a:rPr lang="de-DE" smtClean="0"/>
              <a:t>22.09.2016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21759B8-FDBB-4AEE-BB10-42DE697F5833}" type="slidenum">
              <a:rPr lang="de-DE" smtClean="0"/>
              <a:t>‹Nr.›</a:t>
            </a:fld>
            <a:endParaRPr lang="de-DE"/>
          </a:p>
        </p:txBody>
      </p:sp>
    </p:spTree>
    <p:extLst>
      <p:ext uri="{BB962C8B-B14F-4D97-AF65-F5344CB8AC3E}">
        <p14:creationId xmlns:p14="http://schemas.microsoft.com/office/powerpoint/2010/main" val="3137811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2AAC1C0-E5F5-40F5-B51D-B03C46B2EACB}" type="datetimeFigureOut">
              <a:rPr lang="de-DE" smtClean="0"/>
              <a:t>22.09.2016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21759B8-FDBB-4AEE-BB10-42DE697F5833}" type="slidenum">
              <a:rPr lang="de-DE" smtClean="0"/>
              <a:t>‹Nr.›</a:t>
            </a:fld>
            <a:endParaRPr lang="de-DE"/>
          </a:p>
        </p:txBody>
      </p:sp>
    </p:spTree>
    <p:extLst>
      <p:ext uri="{BB962C8B-B14F-4D97-AF65-F5344CB8AC3E}">
        <p14:creationId xmlns:p14="http://schemas.microsoft.com/office/powerpoint/2010/main" val="1677213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2AAC1C0-E5F5-40F5-B51D-B03C46B2EACB}" type="datetimeFigureOut">
              <a:rPr lang="de-DE" smtClean="0"/>
              <a:t>22.09.2016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21759B8-FDBB-4AEE-BB10-42DE697F5833}" type="slidenum">
              <a:rPr lang="de-DE" smtClean="0"/>
              <a:t>‹Nr.›</a:t>
            </a:fld>
            <a:endParaRPr lang="de-DE"/>
          </a:p>
        </p:txBody>
      </p:sp>
    </p:spTree>
    <p:extLst>
      <p:ext uri="{BB962C8B-B14F-4D97-AF65-F5344CB8AC3E}">
        <p14:creationId xmlns:p14="http://schemas.microsoft.com/office/powerpoint/2010/main" val="2847923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2AAC1C0-E5F5-40F5-B51D-B03C46B2EACB}" type="datetimeFigureOut">
              <a:rPr lang="de-DE" smtClean="0"/>
              <a:t>22.09.2016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21759B8-FDBB-4AEE-BB10-42DE697F5833}" type="slidenum">
              <a:rPr lang="de-DE" smtClean="0"/>
              <a:t>‹Nr.›</a:t>
            </a:fld>
            <a:endParaRPr lang="de-DE"/>
          </a:p>
        </p:txBody>
      </p:sp>
    </p:spTree>
    <p:extLst>
      <p:ext uri="{BB962C8B-B14F-4D97-AF65-F5344CB8AC3E}">
        <p14:creationId xmlns:p14="http://schemas.microsoft.com/office/powerpoint/2010/main" val="1573096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2AAC1C0-E5F5-40F5-B51D-B03C46B2EACB}" type="datetimeFigureOut">
              <a:rPr lang="de-DE" smtClean="0"/>
              <a:t>22.09.2016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21759B8-FDBB-4AEE-BB10-42DE697F5833}" type="slidenum">
              <a:rPr lang="de-DE" smtClean="0"/>
              <a:t>‹Nr.›</a:t>
            </a:fld>
            <a:endParaRPr lang="de-DE"/>
          </a:p>
        </p:txBody>
      </p:sp>
    </p:spTree>
    <p:extLst>
      <p:ext uri="{BB962C8B-B14F-4D97-AF65-F5344CB8AC3E}">
        <p14:creationId xmlns:p14="http://schemas.microsoft.com/office/powerpoint/2010/main" val="3225923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2AAC1C0-E5F5-40F5-B51D-B03C46B2EACB}" type="datetimeFigureOut">
              <a:rPr lang="de-DE" smtClean="0"/>
              <a:t>22.09.2016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21759B8-FDBB-4AEE-BB10-42DE697F5833}" type="slidenum">
              <a:rPr lang="de-DE" smtClean="0"/>
              <a:t>‹Nr.›</a:t>
            </a:fld>
            <a:endParaRPr lang="de-DE"/>
          </a:p>
        </p:txBody>
      </p:sp>
    </p:spTree>
    <p:extLst>
      <p:ext uri="{BB962C8B-B14F-4D97-AF65-F5344CB8AC3E}">
        <p14:creationId xmlns:p14="http://schemas.microsoft.com/office/powerpoint/2010/main" val="3462005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AAC1C0-E5F5-40F5-B51D-B03C46B2EACB}" type="datetimeFigureOut">
              <a:rPr lang="de-DE" smtClean="0"/>
              <a:t>22.09.2016</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1759B8-FDBB-4AEE-BB10-42DE697F5833}" type="slidenum">
              <a:rPr lang="de-DE" smtClean="0"/>
              <a:t>‹Nr.›</a:t>
            </a:fld>
            <a:endParaRPr lang="de-DE"/>
          </a:p>
        </p:txBody>
      </p:sp>
    </p:spTree>
    <p:extLst>
      <p:ext uri="{BB962C8B-B14F-4D97-AF65-F5344CB8AC3E}">
        <p14:creationId xmlns:p14="http://schemas.microsoft.com/office/powerpoint/2010/main" val="2339008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idx="4294967295"/>
          </p:nvPr>
        </p:nvSpPr>
        <p:spPr>
          <a:xfrm>
            <a:off x="2207568" y="3933057"/>
            <a:ext cx="7416800" cy="1800225"/>
          </a:xfrm>
        </p:spPr>
        <p:txBody>
          <a:bodyPr>
            <a:noAutofit/>
          </a:bodyPr>
          <a:lstStyle/>
          <a:p>
            <a:pPr algn="ctr">
              <a:lnSpc>
                <a:spcPct val="150000"/>
              </a:lnSpc>
            </a:pPr>
            <a:r>
              <a:rPr lang="de-DE" sz="3600" dirty="0"/>
              <a:t>Carl </a:t>
            </a:r>
            <a:r>
              <a:rPr lang="de-DE" sz="3600" dirty="0" err="1"/>
              <a:t>Humann</a:t>
            </a:r>
            <a:r>
              <a:rPr lang="de-DE" sz="3600" dirty="0"/>
              <a:t/>
            </a:r>
            <a:br>
              <a:rPr lang="de-DE" sz="3600" dirty="0"/>
            </a:br>
            <a:r>
              <a:rPr lang="de-DE" sz="2800" dirty="0"/>
              <a:t>(1839 – 1896)</a:t>
            </a:r>
            <a:endParaRPr lang="de-DE" sz="3200" dirty="0">
              <a:latin typeface="Arial" pitchFamily="34" charset="0"/>
              <a:cs typeface="Arial" pitchFamily="34" charset="0"/>
            </a:endParaRPr>
          </a:p>
        </p:txBody>
      </p:sp>
      <p:pic>
        <p:nvPicPr>
          <p:cNvPr id="5" name="Grafik 4" descr="img884.jpg"/>
          <p:cNvPicPr>
            <a:picLocks noChangeAspect="1"/>
          </p:cNvPicPr>
          <p:nvPr/>
        </p:nvPicPr>
        <p:blipFill>
          <a:blip r:embed="rId2" cstate="print"/>
          <a:stretch>
            <a:fillRect/>
          </a:stretch>
        </p:blipFill>
        <p:spPr>
          <a:xfrm>
            <a:off x="6380547" y="873790"/>
            <a:ext cx="2664296" cy="3405865"/>
          </a:xfrm>
          <a:prstGeom prst="rect">
            <a:avLst/>
          </a:prstGeom>
        </p:spPr>
      </p:pic>
      <p:pic>
        <p:nvPicPr>
          <p:cNvPr id="4" name="Grafik 3" descr="Carl Humann.jpg"/>
          <p:cNvPicPr>
            <a:picLocks noChangeAspect="1"/>
          </p:cNvPicPr>
          <p:nvPr/>
        </p:nvPicPr>
        <p:blipFill>
          <a:blip r:embed="rId3" cstate="print"/>
          <a:stretch>
            <a:fillRect/>
          </a:stretch>
        </p:blipFill>
        <p:spPr>
          <a:xfrm>
            <a:off x="3160906" y="873790"/>
            <a:ext cx="2640116" cy="3312368"/>
          </a:xfrm>
          <a:prstGeom prst="rect">
            <a:avLst/>
          </a:prstGeom>
        </p:spPr>
      </p:pic>
    </p:spTree>
    <p:extLst>
      <p:ext uri="{BB962C8B-B14F-4D97-AF65-F5344CB8AC3E}">
        <p14:creationId xmlns:p14="http://schemas.microsoft.com/office/powerpoint/2010/main" val="33992945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830.jpg"/>
          <p:cNvPicPr>
            <a:picLocks noChangeAspect="1"/>
          </p:cNvPicPr>
          <p:nvPr/>
        </p:nvPicPr>
        <p:blipFill rotWithShape="1">
          <a:blip r:embed="rId2" cstate="print"/>
          <a:srcRect b="8844"/>
          <a:stretch/>
        </p:blipFill>
        <p:spPr>
          <a:xfrm>
            <a:off x="2783633" y="1268760"/>
            <a:ext cx="6692613" cy="4135262"/>
          </a:xfrm>
          <a:prstGeom prst="rect">
            <a:avLst/>
          </a:prstGeom>
        </p:spPr>
      </p:pic>
      <p:sp>
        <p:nvSpPr>
          <p:cNvPr id="3" name="Textfeld 2"/>
          <p:cNvSpPr txBox="1"/>
          <p:nvPr/>
        </p:nvSpPr>
        <p:spPr>
          <a:xfrm>
            <a:off x="2783633" y="5404022"/>
            <a:ext cx="7306962" cy="369332"/>
          </a:xfrm>
          <a:prstGeom prst="rect">
            <a:avLst/>
          </a:prstGeom>
          <a:noFill/>
        </p:spPr>
        <p:txBody>
          <a:bodyPr wrap="square" rtlCol="0">
            <a:spAutoFit/>
          </a:bodyPr>
          <a:lstStyle/>
          <a:p>
            <a:r>
              <a:rPr lang="de-DE" dirty="0" smtClean="0"/>
              <a:t>Das </a:t>
            </a:r>
            <a:r>
              <a:rPr lang="de-DE" dirty="0" err="1" smtClean="0"/>
              <a:t>Asklepieion</a:t>
            </a:r>
            <a:r>
              <a:rPr lang="de-DE" dirty="0" smtClean="0"/>
              <a:t> von Pergamon</a:t>
            </a:r>
            <a:endParaRPr lang="de-DE" dirty="0"/>
          </a:p>
        </p:txBody>
      </p:sp>
    </p:spTree>
    <p:extLst>
      <p:ext uri="{BB962C8B-B14F-4D97-AF65-F5344CB8AC3E}">
        <p14:creationId xmlns:p14="http://schemas.microsoft.com/office/powerpoint/2010/main" val="4064597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828.jpg"/>
          <p:cNvPicPr>
            <a:picLocks noChangeAspect="1"/>
          </p:cNvPicPr>
          <p:nvPr/>
        </p:nvPicPr>
        <p:blipFill rotWithShape="1">
          <a:blip r:embed="rId2" cstate="print"/>
          <a:srcRect b="10043"/>
          <a:stretch/>
        </p:blipFill>
        <p:spPr>
          <a:xfrm>
            <a:off x="3143672" y="980728"/>
            <a:ext cx="5877554" cy="4637477"/>
          </a:xfrm>
          <a:prstGeom prst="rect">
            <a:avLst/>
          </a:prstGeom>
        </p:spPr>
      </p:pic>
      <p:sp>
        <p:nvSpPr>
          <p:cNvPr id="3" name="Textfeld 2"/>
          <p:cNvSpPr txBox="1"/>
          <p:nvPr/>
        </p:nvSpPr>
        <p:spPr>
          <a:xfrm>
            <a:off x="3286897" y="5511113"/>
            <a:ext cx="5552303" cy="646331"/>
          </a:xfrm>
          <a:prstGeom prst="rect">
            <a:avLst/>
          </a:prstGeom>
          <a:noFill/>
        </p:spPr>
        <p:txBody>
          <a:bodyPr wrap="square" rtlCol="0">
            <a:spAutoFit/>
          </a:bodyPr>
          <a:lstStyle/>
          <a:p>
            <a:r>
              <a:rPr lang="de-DE" dirty="0" smtClean="0"/>
              <a:t>Der Vater Franz </a:t>
            </a:r>
            <a:r>
              <a:rPr lang="de-DE" dirty="0" err="1" smtClean="0"/>
              <a:t>Humann</a:t>
            </a:r>
            <a:r>
              <a:rPr lang="de-DE" dirty="0" smtClean="0"/>
              <a:t> mit seinen Söhnen Karl, Wilhelm und Franz (von l. nach r.) im Jahr 1867 in Konstantinopel</a:t>
            </a:r>
            <a:endParaRPr lang="de-DE" dirty="0"/>
          </a:p>
        </p:txBody>
      </p:sp>
    </p:spTree>
    <p:extLst>
      <p:ext uri="{BB962C8B-B14F-4D97-AF65-F5344CB8AC3E}">
        <p14:creationId xmlns:p14="http://schemas.microsoft.com/office/powerpoint/2010/main" val="34162516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639616" y="1092041"/>
            <a:ext cx="6696744" cy="50275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lnSpc>
                <a:spcPct val="114000"/>
              </a:lnSpc>
              <a:spcBef>
                <a:spcPct val="0"/>
              </a:spcBef>
              <a:spcAft>
                <a:spcPts val="1000"/>
              </a:spcAft>
            </a:pPr>
            <a:r>
              <a:rPr lang="de-DE" sz="2000" u="sng" dirty="0" err="1">
                <a:solidFill>
                  <a:srgbClr val="000000"/>
                </a:solidFill>
                <a:latin typeface="Arial" pitchFamily="34" charset="0"/>
                <a:cs typeface="Arial" pitchFamily="34" charset="0"/>
              </a:rPr>
              <a:t>Humann</a:t>
            </a:r>
            <a:r>
              <a:rPr lang="de-DE" sz="2000" u="sng" dirty="0">
                <a:solidFill>
                  <a:srgbClr val="000000"/>
                </a:solidFill>
                <a:latin typeface="Arial" pitchFamily="34" charset="0"/>
                <a:cs typeface="Arial" pitchFamily="34" charset="0"/>
              </a:rPr>
              <a:t> voller Stolz über den Straßenbau unter seiner Verantwortung in einem Brief an seine Eltern (1868):</a:t>
            </a:r>
            <a:endParaRPr lang="de-DE" sz="2000" dirty="0">
              <a:solidFill>
                <a:srgbClr val="000000"/>
              </a:solidFill>
              <a:latin typeface="Arial" pitchFamily="34" charset="0"/>
              <a:cs typeface="Arial" pitchFamily="34" charset="0"/>
            </a:endParaRPr>
          </a:p>
          <a:p>
            <a:pPr algn="just">
              <a:lnSpc>
                <a:spcPct val="114000"/>
              </a:lnSpc>
            </a:pPr>
            <a:r>
              <a:rPr lang="de-DE" i="1" dirty="0">
                <a:solidFill>
                  <a:srgbClr val="000000"/>
                </a:solidFill>
                <a:latin typeface="Arial" pitchFamily="34" charset="0"/>
                <a:cs typeface="Arial" pitchFamily="34" charset="0"/>
              </a:rPr>
              <a:t>„In jedem Dorfe, das ich passiere, bin ich bekannt und wohl-empfangen. Wenn ich von Pergamon nach </a:t>
            </a:r>
            <a:r>
              <a:rPr lang="de-DE" i="1" dirty="0" err="1">
                <a:solidFill>
                  <a:srgbClr val="000000"/>
                </a:solidFill>
                <a:latin typeface="Arial" pitchFamily="34" charset="0"/>
                <a:cs typeface="Arial" pitchFamily="34" charset="0"/>
              </a:rPr>
              <a:t>Balikesir</a:t>
            </a:r>
            <a:r>
              <a:rPr lang="de-DE" i="1" dirty="0">
                <a:solidFill>
                  <a:srgbClr val="000000"/>
                </a:solidFill>
                <a:latin typeface="Arial" pitchFamily="34" charset="0"/>
                <a:cs typeface="Arial" pitchFamily="34" charset="0"/>
              </a:rPr>
              <a:t> reise über das hohe Gebirge, das die Wasserscheide zwischen dem </a:t>
            </a:r>
            <a:r>
              <a:rPr lang="de-DE" i="1" dirty="0" err="1">
                <a:solidFill>
                  <a:srgbClr val="000000"/>
                </a:solidFill>
                <a:latin typeface="Arial" pitchFamily="34" charset="0"/>
                <a:cs typeface="Arial" pitchFamily="34" charset="0"/>
              </a:rPr>
              <a:t>Marmara</a:t>
            </a:r>
            <a:r>
              <a:rPr lang="de-DE" i="1" dirty="0">
                <a:solidFill>
                  <a:srgbClr val="000000"/>
                </a:solidFill>
                <a:latin typeface="Arial" pitchFamily="34" charset="0"/>
                <a:cs typeface="Arial" pitchFamily="34" charset="0"/>
              </a:rPr>
              <a:t>- und Mittelmeere bildet, und 20 Stunden weit rückwärts und 20 vorwärts schaue und mir sage, dass auf 1000 Quadratstunden alle erwachsenen Männer nach meinem Willen arbeiten, dass ungefähr 40 von mir angestellte Beamte aller Länder Europas meine Befehle auszuführen bestrebt sind, dass ich mit jedem meiner Beamten und mit jedem Arbeiter seine Sprache spreche, dass die ganze große Maschinerie auf 50 Stunden Länge glatt läuft, dann schlage ich mir stolz auf die Brust und denke: Euer Sohn wird Euch Ehre machen und Freude!“</a:t>
            </a:r>
          </a:p>
        </p:txBody>
      </p:sp>
    </p:spTree>
    <p:extLst>
      <p:ext uri="{BB962C8B-B14F-4D97-AF65-F5344CB8AC3E}">
        <p14:creationId xmlns:p14="http://schemas.microsoft.com/office/powerpoint/2010/main" val="2005242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07768" y="2564905"/>
            <a:ext cx="4680520" cy="954107"/>
          </a:xfrm>
          <a:prstGeom prst="rect">
            <a:avLst/>
          </a:prstGeom>
          <a:noFill/>
        </p:spPr>
        <p:txBody>
          <a:bodyPr wrap="square" rtlCol="0">
            <a:spAutoFit/>
          </a:bodyPr>
          <a:lstStyle/>
          <a:p>
            <a:pPr algn="ctr"/>
            <a:r>
              <a:rPr lang="de-DE" sz="2800" dirty="0">
                <a:solidFill>
                  <a:srgbClr val="000000"/>
                </a:solidFill>
                <a:latin typeface="Arial" pitchFamily="34" charset="0"/>
                <a:cs typeface="Arial" pitchFamily="34" charset="0"/>
              </a:rPr>
              <a:t>Pergamon – Ausgrabungen 1878 - 1886</a:t>
            </a:r>
          </a:p>
        </p:txBody>
      </p:sp>
    </p:spTree>
    <p:extLst>
      <p:ext uri="{BB962C8B-B14F-4D97-AF65-F5344CB8AC3E}">
        <p14:creationId xmlns:p14="http://schemas.microsoft.com/office/powerpoint/2010/main" val="42416755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Grabungshaus Bergama, Humann links.jpg"/>
          <p:cNvPicPr>
            <a:picLocks noChangeAspect="1"/>
          </p:cNvPicPr>
          <p:nvPr/>
        </p:nvPicPr>
        <p:blipFill>
          <a:blip r:embed="rId2" cstate="print"/>
          <a:stretch>
            <a:fillRect/>
          </a:stretch>
        </p:blipFill>
        <p:spPr>
          <a:xfrm>
            <a:off x="1991545" y="1124744"/>
            <a:ext cx="6178593" cy="4824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8256240" y="2420888"/>
            <a:ext cx="1872208" cy="723916"/>
          </a:xfrm>
          <a:prstGeom prst="rect">
            <a:avLst/>
          </a:prstGeom>
          <a:solidFill>
            <a:schemeClr val="bg1"/>
          </a:solidFill>
        </p:spPr>
        <p:txBody>
          <a:bodyPr wrap="square" rtlCol="0">
            <a:spAutoFit/>
          </a:bodyPr>
          <a:lstStyle/>
          <a:p>
            <a:pPr algn="ctr">
              <a:lnSpc>
                <a:spcPct val="114000"/>
              </a:lnSpc>
            </a:pPr>
            <a:r>
              <a:rPr lang="de-DE" dirty="0">
                <a:solidFill>
                  <a:srgbClr val="000000"/>
                </a:solidFill>
                <a:cs typeface="Arial" pitchFamily="34" charset="0"/>
              </a:rPr>
              <a:t>Grabungshaus in </a:t>
            </a:r>
            <a:r>
              <a:rPr lang="de-DE" dirty="0" err="1">
                <a:solidFill>
                  <a:srgbClr val="000000"/>
                </a:solidFill>
                <a:cs typeface="Arial" pitchFamily="34" charset="0"/>
              </a:rPr>
              <a:t>Bergama</a:t>
            </a:r>
            <a:endParaRPr lang="de-DE" dirty="0">
              <a:solidFill>
                <a:srgbClr val="000000"/>
              </a:solidFill>
              <a:cs typeface="Arial" pitchFamily="34" charset="0"/>
            </a:endParaRPr>
          </a:p>
        </p:txBody>
      </p:sp>
    </p:spTree>
    <p:extLst>
      <p:ext uri="{BB962C8B-B14F-4D97-AF65-F5344CB8AC3E}">
        <p14:creationId xmlns:p14="http://schemas.microsoft.com/office/powerpoint/2010/main" val="28897094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Grabungshaus Inneres Bohn Humann.jpg"/>
          <p:cNvPicPr>
            <a:picLocks noChangeAspect="1"/>
          </p:cNvPicPr>
          <p:nvPr/>
        </p:nvPicPr>
        <p:blipFill>
          <a:blip r:embed="rId2" cstate="print"/>
          <a:stretch>
            <a:fillRect/>
          </a:stretch>
        </p:blipFill>
        <p:spPr>
          <a:xfrm>
            <a:off x="1991545" y="1196752"/>
            <a:ext cx="6033999" cy="4536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8112224" y="2420889"/>
            <a:ext cx="1944216" cy="1987082"/>
          </a:xfrm>
          <a:prstGeom prst="rect">
            <a:avLst/>
          </a:prstGeom>
          <a:solidFill>
            <a:schemeClr val="bg1"/>
          </a:solidFill>
        </p:spPr>
        <p:txBody>
          <a:bodyPr wrap="square" rtlCol="0">
            <a:spAutoFit/>
          </a:bodyPr>
          <a:lstStyle/>
          <a:p>
            <a:pPr>
              <a:lnSpc>
                <a:spcPct val="114000"/>
              </a:lnSpc>
            </a:pPr>
            <a:r>
              <a:rPr lang="de-DE" dirty="0" smtClean="0">
                <a:solidFill>
                  <a:srgbClr val="000000"/>
                </a:solidFill>
                <a:latin typeface="Arial" pitchFamily="34" charset="0"/>
                <a:cs typeface="Arial" pitchFamily="34" charset="0"/>
              </a:rPr>
              <a:t>Carl </a:t>
            </a:r>
            <a:r>
              <a:rPr lang="de-DE" dirty="0" err="1" smtClean="0">
                <a:solidFill>
                  <a:srgbClr val="000000"/>
                </a:solidFill>
                <a:latin typeface="Arial" pitchFamily="34" charset="0"/>
                <a:cs typeface="Arial" pitchFamily="34" charset="0"/>
              </a:rPr>
              <a:t>Humann</a:t>
            </a:r>
            <a:r>
              <a:rPr lang="de-DE" dirty="0" smtClean="0">
                <a:solidFill>
                  <a:srgbClr val="000000"/>
                </a:solidFill>
                <a:latin typeface="Arial" pitchFamily="34" charset="0"/>
                <a:cs typeface="Arial" pitchFamily="34" charset="0"/>
              </a:rPr>
              <a:t> </a:t>
            </a:r>
            <a:r>
              <a:rPr lang="de-DE" dirty="0">
                <a:solidFill>
                  <a:srgbClr val="000000"/>
                </a:solidFill>
                <a:latin typeface="Arial" pitchFamily="34" charset="0"/>
                <a:cs typeface="Arial" pitchFamily="34" charset="0"/>
              </a:rPr>
              <a:t>(r</a:t>
            </a:r>
            <a:r>
              <a:rPr lang="de-DE" dirty="0" smtClean="0">
                <a:solidFill>
                  <a:srgbClr val="000000"/>
                </a:solidFill>
                <a:latin typeface="Arial" pitchFamily="34" charset="0"/>
                <a:cs typeface="Arial" pitchFamily="34" charset="0"/>
              </a:rPr>
              <a:t>.) und Richard Bohn (l.) </a:t>
            </a:r>
            <a:r>
              <a:rPr lang="de-DE" dirty="0">
                <a:solidFill>
                  <a:srgbClr val="000000"/>
                </a:solidFill>
                <a:latin typeface="Arial" pitchFamily="34" charset="0"/>
                <a:cs typeface="Arial" pitchFamily="34" charset="0"/>
              </a:rPr>
              <a:t>mit ihren Frauen im Inneren des Grabungshauses</a:t>
            </a:r>
          </a:p>
        </p:txBody>
      </p:sp>
    </p:spTree>
    <p:extLst>
      <p:ext uri="{BB962C8B-B14F-4D97-AF65-F5344CB8AC3E}">
        <p14:creationId xmlns:p14="http://schemas.microsoft.com/office/powerpoint/2010/main" val="37477789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Frau Humann.jpg"/>
          <p:cNvPicPr>
            <a:picLocks noChangeAspect="1"/>
          </p:cNvPicPr>
          <p:nvPr/>
        </p:nvPicPr>
        <p:blipFill>
          <a:blip r:embed="rId2" cstate="print"/>
          <a:stretch>
            <a:fillRect/>
          </a:stretch>
        </p:blipFill>
        <p:spPr>
          <a:xfrm>
            <a:off x="3071665" y="1124744"/>
            <a:ext cx="4197767" cy="4908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7464152" y="2564904"/>
            <a:ext cx="2448272" cy="1987082"/>
          </a:xfrm>
          <a:prstGeom prst="rect">
            <a:avLst/>
          </a:prstGeom>
          <a:solidFill>
            <a:schemeClr val="bg1"/>
          </a:solidFill>
        </p:spPr>
        <p:txBody>
          <a:bodyPr wrap="square" rtlCol="0">
            <a:spAutoFit/>
          </a:bodyPr>
          <a:lstStyle/>
          <a:p>
            <a:pPr algn="ctr">
              <a:lnSpc>
                <a:spcPct val="114000"/>
              </a:lnSpc>
            </a:pPr>
            <a:r>
              <a:rPr lang="de-DE" dirty="0">
                <a:solidFill>
                  <a:srgbClr val="000000"/>
                </a:solidFill>
                <a:latin typeface="Arial" pitchFamily="34" charset="0"/>
                <a:cs typeface="Arial" pitchFamily="34" charset="0"/>
              </a:rPr>
              <a:t>Frau Louise </a:t>
            </a:r>
            <a:r>
              <a:rPr lang="de-DE" dirty="0" err="1">
                <a:solidFill>
                  <a:srgbClr val="000000"/>
                </a:solidFill>
                <a:latin typeface="Arial" pitchFamily="34" charset="0"/>
                <a:cs typeface="Arial" pitchFamily="34" charset="0"/>
              </a:rPr>
              <a:t>Humann</a:t>
            </a:r>
            <a:r>
              <a:rPr lang="de-DE" dirty="0">
                <a:solidFill>
                  <a:srgbClr val="000000"/>
                </a:solidFill>
                <a:latin typeface="Arial" pitchFamily="34" charset="0"/>
                <a:cs typeface="Arial" pitchFamily="34" charset="0"/>
              </a:rPr>
              <a:t> mit ihren Kindern Maria, Hans und dem früh verstorbenen Karl im Jahre 1883 in Smyrna</a:t>
            </a:r>
          </a:p>
        </p:txBody>
      </p:sp>
    </p:spTree>
    <p:extLst>
      <p:ext uri="{BB962C8B-B14F-4D97-AF65-F5344CB8AC3E}">
        <p14:creationId xmlns:p14="http://schemas.microsoft.com/office/powerpoint/2010/main" val="25651238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Humann, Conze vor Grabungshütte auf dem Burgberg von Pergamon.jpg"/>
          <p:cNvPicPr>
            <a:picLocks noChangeAspect="1"/>
          </p:cNvPicPr>
          <p:nvPr/>
        </p:nvPicPr>
        <p:blipFill>
          <a:blip r:embed="rId2" cstate="print"/>
          <a:stretch>
            <a:fillRect/>
          </a:stretch>
        </p:blipFill>
        <p:spPr>
          <a:xfrm>
            <a:off x="1919536" y="1124744"/>
            <a:ext cx="6207790" cy="4896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8184232" y="1484785"/>
            <a:ext cx="2483768" cy="3566041"/>
          </a:xfrm>
          <a:prstGeom prst="rect">
            <a:avLst/>
          </a:prstGeom>
          <a:solidFill>
            <a:schemeClr val="bg1"/>
          </a:solidFill>
        </p:spPr>
        <p:txBody>
          <a:bodyPr wrap="square" rtlCol="0">
            <a:spAutoFit/>
          </a:bodyPr>
          <a:lstStyle/>
          <a:p>
            <a:pPr algn="ctr">
              <a:lnSpc>
                <a:spcPct val="114000"/>
              </a:lnSpc>
            </a:pPr>
            <a:r>
              <a:rPr lang="de-DE" dirty="0">
                <a:solidFill>
                  <a:srgbClr val="000000"/>
                </a:solidFill>
                <a:latin typeface="Arial" pitchFamily="34" charset="0"/>
                <a:cs typeface="Arial" pitchFamily="34" charset="0"/>
              </a:rPr>
              <a:t>Pergamon-Ausgräber 1879 vor der Grabungsbaracke am </a:t>
            </a:r>
            <a:r>
              <a:rPr lang="de-DE" dirty="0" err="1">
                <a:solidFill>
                  <a:srgbClr val="000000"/>
                </a:solidFill>
                <a:latin typeface="Arial" pitchFamily="34" charset="0"/>
                <a:cs typeface="Arial" pitchFamily="34" charset="0"/>
              </a:rPr>
              <a:t>Burgberg</a:t>
            </a:r>
            <a:r>
              <a:rPr lang="de-DE" dirty="0">
                <a:solidFill>
                  <a:srgbClr val="000000"/>
                </a:solidFill>
                <a:latin typeface="Arial" pitchFamily="34" charset="0"/>
                <a:cs typeface="Arial" pitchFamily="34" charset="0"/>
              </a:rPr>
              <a:t>;</a:t>
            </a:r>
          </a:p>
          <a:p>
            <a:pPr algn="ctr">
              <a:lnSpc>
                <a:spcPct val="114000"/>
              </a:lnSpc>
            </a:pPr>
            <a:endParaRPr lang="de-DE" dirty="0">
              <a:solidFill>
                <a:srgbClr val="000000"/>
              </a:solidFill>
              <a:latin typeface="Arial" pitchFamily="34" charset="0"/>
              <a:cs typeface="Arial" pitchFamily="34" charset="0"/>
            </a:endParaRPr>
          </a:p>
          <a:p>
            <a:pPr algn="ctr">
              <a:lnSpc>
                <a:spcPct val="114000"/>
              </a:lnSpc>
            </a:pPr>
            <a:r>
              <a:rPr lang="de-DE" u="sng" dirty="0">
                <a:solidFill>
                  <a:srgbClr val="000000"/>
                </a:solidFill>
                <a:latin typeface="Arial" pitchFamily="34" charset="0"/>
                <a:cs typeface="Arial" pitchFamily="34" charset="0"/>
              </a:rPr>
              <a:t>Von links:</a:t>
            </a:r>
          </a:p>
          <a:p>
            <a:pPr algn="ctr">
              <a:lnSpc>
                <a:spcPct val="114000"/>
              </a:lnSpc>
            </a:pPr>
            <a:r>
              <a:rPr lang="de-DE" dirty="0">
                <a:solidFill>
                  <a:srgbClr val="000000"/>
                </a:solidFill>
                <a:latin typeface="Arial" pitchFamily="34" charset="0"/>
                <a:cs typeface="Arial" pitchFamily="34" charset="0"/>
              </a:rPr>
              <a:t>Otto Raschdorf,     Carl </a:t>
            </a:r>
            <a:r>
              <a:rPr lang="de-DE" dirty="0" err="1">
                <a:solidFill>
                  <a:srgbClr val="000000"/>
                </a:solidFill>
                <a:latin typeface="Arial" pitchFamily="34" charset="0"/>
                <a:cs typeface="Arial" pitchFamily="34" charset="0"/>
              </a:rPr>
              <a:t>Humann</a:t>
            </a:r>
            <a:r>
              <a:rPr lang="de-DE" dirty="0">
                <a:solidFill>
                  <a:srgbClr val="000000"/>
                </a:solidFill>
                <a:latin typeface="Arial" pitchFamily="34" charset="0"/>
                <a:cs typeface="Arial" pitchFamily="34" charset="0"/>
              </a:rPr>
              <a:t>, Alexander Conze, Hermann Stiller, Richard Bohn</a:t>
            </a:r>
          </a:p>
        </p:txBody>
      </p:sp>
    </p:spTree>
    <p:extLst>
      <p:ext uri="{BB962C8B-B14F-4D97-AF65-F5344CB8AC3E}">
        <p14:creationId xmlns:p14="http://schemas.microsoft.com/office/powerpoint/2010/main" val="7964950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Carl Humann und Richard Bohn Athena Heiligtum.jpg"/>
          <p:cNvPicPr>
            <a:picLocks noChangeAspect="1"/>
          </p:cNvPicPr>
          <p:nvPr/>
        </p:nvPicPr>
        <p:blipFill>
          <a:blip r:embed="rId2" cstate="print"/>
          <a:stretch>
            <a:fillRect/>
          </a:stretch>
        </p:blipFill>
        <p:spPr>
          <a:xfrm>
            <a:off x="2495601" y="980728"/>
            <a:ext cx="4768709" cy="5040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p:cNvSpPr txBox="1"/>
          <p:nvPr/>
        </p:nvSpPr>
        <p:spPr>
          <a:xfrm>
            <a:off x="7464152" y="2708921"/>
            <a:ext cx="2520280" cy="1355499"/>
          </a:xfrm>
          <a:prstGeom prst="rect">
            <a:avLst/>
          </a:prstGeom>
          <a:solidFill>
            <a:schemeClr val="bg1"/>
          </a:solidFill>
        </p:spPr>
        <p:txBody>
          <a:bodyPr wrap="square" rtlCol="0">
            <a:spAutoFit/>
          </a:bodyPr>
          <a:lstStyle/>
          <a:p>
            <a:pPr>
              <a:lnSpc>
                <a:spcPct val="114000"/>
              </a:lnSpc>
            </a:pPr>
            <a:r>
              <a:rPr lang="de-DE" dirty="0">
                <a:solidFill>
                  <a:srgbClr val="000000"/>
                </a:solidFill>
                <a:latin typeface="Arial" pitchFamily="34" charset="0"/>
                <a:cs typeface="Arial" pitchFamily="34" charset="0"/>
              </a:rPr>
              <a:t>Carl </a:t>
            </a:r>
            <a:r>
              <a:rPr lang="de-DE" dirty="0" err="1">
                <a:solidFill>
                  <a:srgbClr val="000000"/>
                </a:solidFill>
                <a:latin typeface="Arial" pitchFamily="34" charset="0"/>
                <a:cs typeface="Arial" pitchFamily="34" charset="0"/>
              </a:rPr>
              <a:t>Humann</a:t>
            </a:r>
            <a:r>
              <a:rPr lang="de-DE" dirty="0">
                <a:solidFill>
                  <a:srgbClr val="000000"/>
                </a:solidFill>
                <a:latin typeface="Arial" pitchFamily="34" charset="0"/>
                <a:cs typeface="Arial" pitchFamily="34" charset="0"/>
              </a:rPr>
              <a:t> (l.) und Richard Bohn (r.) vor den Hallen des Athena-Heiligtums</a:t>
            </a:r>
          </a:p>
        </p:txBody>
      </p:sp>
    </p:spTree>
    <p:extLst>
      <p:ext uri="{BB962C8B-B14F-4D97-AF65-F5344CB8AC3E}">
        <p14:creationId xmlns:p14="http://schemas.microsoft.com/office/powerpoint/2010/main" val="31291736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Ausgrabung des Gymnasium 1. Kampagne 1879.jpg"/>
          <p:cNvPicPr>
            <a:picLocks noChangeAspect="1"/>
          </p:cNvPicPr>
          <p:nvPr/>
        </p:nvPicPr>
        <p:blipFill>
          <a:blip r:embed="rId2" cstate="print"/>
          <a:stretch>
            <a:fillRect/>
          </a:stretch>
        </p:blipFill>
        <p:spPr>
          <a:xfrm>
            <a:off x="1919537" y="1124745"/>
            <a:ext cx="6558341" cy="4824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8544272" y="2708921"/>
            <a:ext cx="1872208" cy="1671291"/>
          </a:xfrm>
          <a:prstGeom prst="rect">
            <a:avLst/>
          </a:prstGeom>
          <a:solidFill>
            <a:schemeClr val="bg1"/>
          </a:solidFill>
        </p:spPr>
        <p:txBody>
          <a:bodyPr wrap="square" rtlCol="0">
            <a:spAutoFit/>
          </a:bodyPr>
          <a:lstStyle/>
          <a:p>
            <a:pPr>
              <a:lnSpc>
                <a:spcPct val="114000"/>
              </a:lnSpc>
            </a:pPr>
            <a:r>
              <a:rPr lang="de-DE" dirty="0">
                <a:solidFill>
                  <a:srgbClr val="000000"/>
                </a:solidFill>
                <a:latin typeface="Arial" pitchFamily="34" charset="0"/>
                <a:cs typeface="Arial" pitchFamily="34" charset="0"/>
              </a:rPr>
              <a:t>Ausgrabungen am Gymnasium während der ersten Kampagne 1878</a:t>
            </a:r>
          </a:p>
        </p:txBody>
      </p:sp>
    </p:spTree>
    <p:extLst>
      <p:ext uri="{BB962C8B-B14F-4D97-AF65-F5344CB8AC3E}">
        <p14:creationId xmlns:p14="http://schemas.microsoft.com/office/powerpoint/2010/main" val="33725967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143672" y="1652840"/>
            <a:ext cx="6192688" cy="33905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lnSpc>
                <a:spcPct val="114000"/>
              </a:lnSpc>
              <a:spcBef>
                <a:spcPct val="0"/>
              </a:spcBef>
              <a:spcAft>
                <a:spcPct val="0"/>
              </a:spcAft>
            </a:pPr>
            <a:r>
              <a:rPr lang="de-DE" sz="2000" u="sng" dirty="0">
                <a:solidFill>
                  <a:srgbClr val="000000"/>
                </a:solidFill>
                <a:latin typeface="Arial" pitchFamily="34" charset="0"/>
                <a:cs typeface="Arial" pitchFamily="34" charset="0"/>
              </a:rPr>
              <a:t>Der Student </a:t>
            </a:r>
            <a:r>
              <a:rPr lang="de-DE" sz="2000" u="sng" dirty="0" err="1">
                <a:solidFill>
                  <a:srgbClr val="000000"/>
                </a:solidFill>
                <a:latin typeface="Arial" pitchFamily="34" charset="0"/>
                <a:cs typeface="Arial" pitchFamily="34" charset="0"/>
              </a:rPr>
              <a:t>Humann</a:t>
            </a:r>
            <a:r>
              <a:rPr lang="de-DE" sz="2000" u="sng" dirty="0">
                <a:solidFill>
                  <a:srgbClr val="000000"/>
                </a:solidFill>
                <a:latin typeface="Arial" pitchFamily="34" charset="0"/>
                <a:cs typeface="Arial" pitchFamily="34" charset="0"/>
              </a:rPr>
              <a:t> in einem Brief an seine Eltern (1860):</a:t>
            </a:r>
          </a:p>
          <a:p>
            <a:pPr algn="just" fontAlgn="base">
              <a:lnSpc>
                <a:spcPct val="114000"/>
              </a:lnSpc>
              <a:spcBef>
                <a:spcPct val="0"/>
              </a:spcBef>
              <a:spcAft>
                <a:spcPct val="0"/>
              </a:spcAft>
            </a:pPr>
            <a:endParaRPr lang="de-DE" sz="2000" dirty="0">
              <a:solidFill>
                <a:srgbClr val="000000"/>
              </a:solidFill>
              <a:latin typeface="Arial" pitchFamily="34" charset="0"/>
              <a:cs typeface="Arial" pitchFamily="34" charset="0"/>
            </a:endParaRPr>
          </a:p>
          <a:p>
            <a:pPr algn="just" fontAlgn="base">
              <a:lnSpc>
                <a:spcPct val="114000"/>
              </a:lnSpc>
              <a:spcBef>
                <a:spcPct val="0"/>
              </a:spcBef>
              <a:spcAft>
                <a:spcPct val="0"/>
              </a:spcAft>
            </a:pPr>
            <a:r>
              <a:rPr lang="de-DE" i="1" dirty="0">
                <a:solidFill>
                  <a:srgbClr val="000000"/>
                </a:solidFill>
                <a:latin typeface="Arial" pitchFamily="34" charset="0"/>
                <a:cs typeface="Arial" pitchFamily="34" charset="0"/>
              </a:rPr>
              <a:t>„Ich kann tagelang über einem schwierigen Problem sitzen, bis ich es gefunden. Ich möchte beinahe sagen, je schwieriger es ist, je mehr Vergnügen macht es mir und eine unnennbare Lust und Liebe zum Fache, so dass ich für nichts in der Welt ein anderes möchte eingeschlagen haben.“</a:t>
            </a:r>
          </a:p>
          <a:p>
            <a:pPr algn="just" fontAlgn="base">
              <a:lnSpc>
                <a:spcPct val="114000"/>
              </a:lnSpc>
              <a:spcBef>
                <a:spcPct val="0"/>
              </a:spcBef>
              <a:spcAft>
                <a:spcPct val="0"/>
              </a:spcAft>
            </a:pPr>
            <a:endParaRPr lang="de-DE" sz="20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378336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639616" y="1314058"/>
            <a:ext cx="6696744" cy="45835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lnSpc>
                <a:spcPct val="114000"/>
              </a:lnSpc>
              <a:spcBef>
                <a:spcPct val="0"/>
              </a:spcBef>
              <a:spcAft>
                <a:spcPct val="0"/>
              </a:spcAft>
            </a:pPr>
            <a:r>
              <a:rPr lang="de-DE" sz="2000" u="sng" dirty="0">
                <a:solidFill>
                  <a:srgbClr val="000000"/>
                </a:solidFill>
                <a:latin typeface="Arial" pitchFamily="34" charset="0"/>
                <a:cs typeface="Arial" pitchFamily="34" charset="0"/>
              </a:rPr>
              <a:t>Bericht über die Grabungsarbeiten in Pergamon (1896):</a:t>
            </a:r>
          </a:p>
          <a:p>
            <a:pPr algn="just" fontAlgn="base">
              <a:lnSpc>
                <a:spcPct val="114000"/>
              </a:lnSpc>
              <a:spcBef>
                <a:spcPct val="0"/>
              </a:spcBef>
              <a:spcAft>
                <a:spcPct val="0"/>
              </a:spcAft>
            </a:pPr>
            <a:endParaRPr lang="de-DE" sz="2000" dirty="0">
              <a:solidFill>
                <a:srgbClr val="000000"/>
              </a:solidFill>
              <a:latin typeface="Arial" pitchFamily="34" charset="0"/>
              <a:cs typeface="Arial" pitchFamily="34" charset="0"/>
            </a:endParaRPr>
          </a:p>
          <a:p>
            <a:pPr algn="just">
              <a:lnSpc>
                <a:spcPct val="114000"/>
              </a:lnSpc>
            </a:pPr>
            <a:r>
              <a:rPr lang="de-DE" i="1" dirty="0">
                <a:solidFill>
                  <a:srgbClr val="000000"/>
                </a:solidFill>
                <a:latin typeface="Arial" pitchFamily="34" charset="0"/>
                <a:cs typeface="Arial" pitchFamily="34" charset="0"/>
              </a:rPr>
              <a:t>„Seit 1869 in Pergamon konnte ich dort nach und nach eine hübsche Sammlung von Arbeiten in gebranntem Ton anlegen und teils selbst, teils durch meine Beamten dafür sorgen, dass </a:t>
            </a:r>
            <a:r>
              <a:rPr lang="de-DE" i="1" dirty="0" err="1">
                <a:solidFill>
                  <a:srgbClr val="000000"/>
                </a:solidFill>
                <a:latin typeface="Arial" pitchFamily="34" charset="0"/>
                <a:cs typeface="Arial" pitchFamily="34" charset="0"/>
              </a:rPr>
              <a:t>fürder</a:t>
            </a:r>
            <a:r>
              <a:rPr lang="de-DE" i="1" dirty="0">
                <a:solidFill>
                  <a:srgbClr val="000000"/>
                </a:solidFill>
                <a:latin typeface="Arial" pitchFamily="34" charset="0"/>
                <a:cs typeface="Arial" pitchFamily="34" charset="0"/>
              </a:rPr>
              <a:t> so wenig wie möglich zerschlagen wurde. Dennoch kam es vor, dass ich auf der Burg eines Tages ein großes, ausgegrabenes Hochrelief fand, einen Gott darstellend in voller Figur – jetzt kann ich es sagen: zur Gigantomachie gehörend – und dass, als ich nach zwei Tagen mit Arbeitern hinaufging, um es zu bergen, dasselbe zu einer Treppenstufe zugehauen war. Ich ließ den Täter einsperren, was wohl manchen von ähnlichem Tun abgeschreckt haben mag.“</a:t>
            </a:r>
          </a:p>
          <a:p>
            <a:pPr algn="just">
              <a:lnSpc>
                <a:spcPct val="114000"/>
              </a:lnSpc>
            </a:pPr>
            <a:endParaRPr lang="de-DE" i="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6813969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836.jpg"/>
          <p:cNvPicPr>
            <a:picLocks noChangeAspect="1"/>
          </p:cNvPicPr>
          <p:nvPr/>
        </p:nvPicPr>
        <p:blipFill rotWithShape="1">
          <a:blip r:embed="rId2" cstate="print"/>
          <a:srcRect b="12007"/>
          <a:stretch/>
        </p:blipFill>
        <p:spPr>
          <a:xfrm>
            <a:off x="2567609" y="1052736"/>
            <a:ext cx="6995017" cy="4433664"/>
          </a:xfrm>
          <a:prstGeom prst="rect">
            <a:avLst/>
          </a:prstGeom>
        </p:spPr>
      </p:pic>
      <p:sp>
        <p:nvSpPr>
          <p:cNvPr id="3" name="Textfeld 2"/>
          <p:cNvSpPr txBox="1"/>
          <p:nvPr/>
        </p:nvSpPr>
        <p:spPr>
          <a:xfrm>
            <a:off x="2752436" y="5486400"/>
            <a:ext cx="6991927" cy="646331"/>
          </a:xfrm>
          <a:prstGeom prst="rect">
            <a:avLst/>
          </a:prstGeom>
          <a:noFill/>
        </p:spPr>
        <p:txBody>
          <a:bodyPr wrap="square" rtlCol="0">
            <a:spAutoFit/>
          </a:bodyPr>
          <a:lstStyle/>
          <a:p>
            <a:r>
              <a:rPr lang="de-DE" dirty="0" smtClean="0"/>
              <a:t>Die byzantinische Mauer, Fundort der ersten Reliefplatten des Großen Altars (nach einer Zeichnung von </a:t>
            </a:r>
            <a:r>
              <a:rPr lang="de-DE" dirty="0" err="1" smtClean="0"/>
              <a:t>Ch</a:t>
            </a:r>
            <a:r>
              <a:rPr lang="de-DE" dirty="0" smtClean="0"/>
              <a:t>. </a:t>
            </a:r>
            <a:r>
              <a:rPr lang="de-DE" dirty="0" err="1" smtClean="0"/>
              <a:t>Wilberg</a:t>
            </a:r>
            <a:r>
              <a:rPr lang="de-DE" dirty="0" smtClean="0"/>
              <a:t>, Pergamon 1879)</a:t>
            </a:r>
            <a:endParaRPr lang="de-DE" dirty="0"/>
          </a:p>
        </p:txBody>
      </p:sp>
    </p:spTree>
    <p:extLst>
      <p:ext uri="{BB962C8B-B14F-4D97-AF65-F5344CB8AC3E}">
        <p14:creationId xmlns:p14="http://schemas.microsoft.com/office/powerpoint/2010/main" val="39705254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639616" y="1196753"/>
            <a:ext cx="6696744" cy="47118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lnSpc>
                <a:spcPct val="114000"/>
              </a:lnSpc>
              <a:spcBef>
                <a:spcPct val="0"/>
              </a:spcBef>
              <a:spcAft>
                <a:spcPts val="1000"/>
              </a:spcAft>
            </a:pPr>
            <a:r>
              <a:rPr lang="de-DE" sz="2000" u="sng" dirty="0">
                <a:solidFill>
                  <a:srgbClr val="000000"/>
                </a:solidFill>
                <a:latin typeface="Arial" pitchFamily="34" charset="0"/>
                <a:cs typeface="Arial" pitchFamily="34" charset="0"/>
              </a:rPr>
              <a:t>Schreiben an Prof. Conze nach der Auffindung des Pergamonaltars (1878):</a:t>
            </a:r>
            <a:endParaRPr lang="de-DE" sz="2000" dirty="0">
              <a:solidFill>
                <a:srgbClr val="000000"/>
              </a:solidFill>
              <a:latin typeface="Arial" pitchFamily="34" charset="0"/>
              <a:cs typeface="Arial" pitchFamily="34" charset="0"/>
            </a:endParaRPr>
          </a:p>
          <a:p>
            <a:pPr algn="just">
              <a:lnSpc>
                <a:spcPct val="114000"/>
              </a:lnSpc>
            </a:pPr>
            <a:r>
              <a:rPr lang="de-DE" i="1" dirty="0">
                <a:solidFill>
                  <a:srgbClr val="000000"/>
                </a:solidFill>
                <a:latin typeface="Arial" pitchFamily="34" charset="0"/>
                <a:cs typeface="Arial" pitchFamily="34" charset="0"/>
              </a:rPr>
              <a:t>„Glück auf, mein lieber verehrter Herr Professor! Der Telegraph ist meinem Briefe weit voraus und hat Sie über die Hauptsache schon unterrichtet. </a:t>
            </a:r>
            <a:r>
              <a:rPr lang="de-DE" dirty="0">
                <a:solidFill>
                  <a:srgbClr val="000000"/>
                </a:solidFill>
                <a:latin typeface="Arial" pitchFamily="34" charset="0"/>
                <a:cs typeface="Arial" pitchFamily="34" charset="0"/>
              </a:rPr>
              <a:t>[…]</a:t>
            </a:r>
            <a:r>
              <a:rPr lang="de-DE" i="1" dirty="0">
                <a:solidFill>
                  <a:srgbClr val="000000"/>
                </a:solidFill>
                <a:latin typeface="Arial" pitchFamily="34" charset="0"/>
                <a:cs typeface="Arial" pitchFamily="34" charset="0"/>
              </a:rPr>
              <a:t> </a:t>
            </a:r>
          </a:p>
          <a:p>
            <a:pPr algn="just">
              <a:lnSpc>
                <a:spcPct val="114000"/>
              </a:lnSpc>
            </a:pPr>
            <a:r>
              <a:rPr lang="de-DE" i="1" dirty="0">
                <a:solidFill>
                  <a:srgbClr val="000000"/>
                </a:solidFill>
                <a:latin typeface="Arial" pitchFamily="34" charset="0"/>
                <a:cs typeface="Arial" pitchFamily="34" charset="0"/>
              </a:rPr>
              <a:t>Wir haben nicht ein Dutzend Reliefs, sondern eine ganze Kunstepoche, die begraben und vergessen war, aufgefunden. Bis heute </a:t>
            </a:r>
            <a:r>
              <a:rPr lang="de-DE" i="1" dirty="0" err="1">
                <a:solidFill>
                  <a:srgbClr val="000000"/>
                </a:solidFill>
                <a:latin typeface="Arial" pitchFamily="34" charset="0"/>
                <a:cs typeface="Arial" pitchFamily="34" charset="0"/>
              </a:rPr>
              <a:t>abend</a:t>
            </a:r>
            <a:r>
              <a:rPr lang="de-DE" i="1" dirty="0">
                <a:solidFill>
                  <a:srgbClr val="000000"/>
                </a:solidFill>
                <a:latin typeface="Arial" pitchFamily="34" charset="0"/>
                <a:cs typeface="Arial" pitchFamily="34" charset="0"/>
              </a:rPr>
              <a:t> </a:t>
            </a:r>
            <a:r>
              <a:rPr lang="de-DE" dirty="0">
                <a:solidFill>
                  <a:srgbClr val="000000"/>
                </a:solidFill>
                <a:latin typeface="Arial" pitchFamily="34" charset="0"/>
                <a:cs typeface="Arial" pitchFamily="34" charset="0"/>
              </a:rPr>
              <a:t>[</a:t>
            </a:r>
            <a:r>
              <a:rPr lang="de-DE" dirty="0" err="1">
                <a:solidFill>
                  <a:srgbClr val="000000"/>
                </a:solidFill>
                <a:latin typeface="Arial" pitchFamily="34" charset="0"/>
                <a:cs typeface="Arial" pitchFamily="34" charset="0"/>
              </a:rPr>
              <a:t>Anm</a:t>
            </a:r>
            <a:r>
              <a:rPr lang="de-DE" dirty="0">
                <a:solidFill>
                  <a:srgbClr val="000000"/>
                </a:solidFill>
                <a:latin typeface="Arial" pitchFamily="34" charset="0"/>
                <a:cs typeface="Arial" pitchFamily="34" charset="0"/>
              </a:rPr>
              <a:t>: Der Brief datiert auf den 12. Sept.] </a:t>
            </a:r>
            <a:r>
              <a:rPr lang="de-DE" i="1" dirty="0">
                <a:solidFill>
                  <a:srgbClr val="000000"/>
                </a:solidFill>
                <a:latin typeface="Arial" pitchFamily="34" charset="0"/>
                <a:cs typeface="Arial" pitchFamily="34" charset="0"/>
              </a:rPr>
              <a:t>waren elf große Reliefs sichtbar, aber da, wo der innere Graben schon tief genug ist, zeigt sich, dass eine andere Reihe steht. </a:t>
            </a:r>
            <a:r>
              <a:rPr lang="de-DE" dirty="0">
                <a:solidFill>
                  <a:srgbClr val="000000"/>
                </a:solidFill>
                <a:latin typeface="Arial" pitchFamily="34" charset="0"/>
                <a:cs typeface="Arial" pitchFamily="34" charset="0"/>
              </a:rPr>
              <a:t>[…]</a:t>
            </a:r>
            <a:r>
              <a:rPr lang="de-DE" i="1" dirty="0">
                <a:solidFill>
                  <a:srgbClr val="000000"/>
                </a:solidFill>
                <a:latin typeface="Arial" pitchFamily="34" charset="0"/>
                <a:cs typeface="Arial" pitchFamily="34" charset="0"/>
              </a:rPr>
              <a:t> </a:t>
            </a:r>
          </a:p>
          <a:p>
            <a:pPr algn="just">
              <a:lnSpc>
                <a:spcPct val="114000"/>
              </a:lnSpc>
            </a:pPr>
            <a:r>
              <a:rPr lang="de-DE" i="1" dirty="0">
                <a:solidFill>
                  <a:srgbClr val="000000"/>
                </a:solidFill>
                <a:latin typeface="Arial" pitchFamily="34" charset="0"/>
                <a:cs typeface="Arial" pitchFamily="34" charset="0"/>
              </a:rPr>
              <a:t>Mir ist fast zumute, als hätten wir für den Anfang zu viel auf einmal gefunden; indes können wir uns auch leicht trösten, wenn wir mal 14 Tage lang gar nichts finden.“</a:t>
            </a:r>
          </a:p>
        </p:txBody>
      </p:sp>
    </p:spTree>
    <p:extLst>
      <p:ext uri="{BB962C8B-B14F-4D97-AF65-F5344CB8AC3E}">
        <p14:creationId xmlns:p14="http://schemas.microsoft.com/office/powerpoint/2010/main" val="16499926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7608168" y="3573017"/>
            <a:ext cx="1800200" cy="1355499"/>
          </a:xfrm>
          <a:prstGeom prst="rect">
            <a:avLst/>
          </a:prstGeom>
          <a:solidFill>
            <a:schemeClr val="bg1"/>
          </a:solidFill>
        </p:spPr>
        <p:txBody>
          <a:bodyPr wrap="square" rtlCol="0">
            <a:spAutoFit/>
          </a:bodyPr>
          <a:lstStyle/>
          <a:p>
            <a:pPr>
              <a:lnSpc>
                <a:spcPct val="114000"/>
              </a:lnSpc>
            </a:pPr>
            <a:r>
              <a:rPr lang="de-DE" dirty="0">
                <a:solidFill>
                  <a:srgbClr val="000000"/>
                </a:solidFill>
                <a:latin typeface="Arial" pitchFamily="34" charset="0"/>
                <a:cs typeface="Arial" pitchFamily="34" charset="0"/>
              </a:rPr>
              <a:t>Zeichnung aus der Hand Carl </a:t>
            </a:r>
            <a:r>
              <a:rPr lang="de-DE" dirty="0" err="1">
                <a:solidFill>
                  <a:srgbClr val="000000"/>
                </a:solidFill>
                <a:latin typeface="Arial" pitchFamily="34" charset="0"/>
                <a:cs typeface="Arial" pitchFamily="34" charset="0"/>
              </a:rPr>
              <a:t>Humanns</a:t>
            </a:r>
            <a:r>
              <a:rPr lang="de-DE" dirty="0">
                <a:solidFill>
                  <a:srgbClr val="000000"/>
                </a:solidFill>
                <a:latin typeface="Arial" pitchFamily="34" charset="0"/>
                <a:cs typeface="Arial" pitchFamily="34" charset="0"/>
              </a:rPr>
              <a:t> (1879)</a:t>
            </a:r>
          </a:p>
        </p:txBody>
      </p:sp>
      <p:pic>
        <p:nvPicPr>
          <p:cNvPr id="5" name="Grafik 4" descr="Pergamon Altar Szene.JPG"/>
          <p:cNvPicPr>
            <a:picLocks noChangeAspect="1"/>
          </p:cNvPicPr>
          <p:nvPr/>
        </p:nvPicPr>
        <p:blipFill>
          <a:blip r:embed="rId2" cstate="print"/>
          <a:stretch>
            <a:fillRect/>
          </a:stretch>
        </p:blipFill>
        <p:spPr>
          <a:xfrm>
            <a:off x="2351584" y="3573016"/>
            <a:ext cx="5184576" cy="2520280"/>
          </a:xfrm>
          <a:prstGeom prst="rect">
            <a:avLst/>
          </a:prstGeom>
        </p:spPr>
      </p:pic>
      <p:pic>
        <p:nvPicPr>
          <p:cNvPr id="2" name="Grafik 1" descr="Pergamon Reliefplatten Zeichnung Humann.jpg"/>
          <p:cNvPicPr>
            <a:picLocks noChangeAspect="1"/>
          </p:cNvPicPr>
          <p:nvPr/>
        </p:nvPicPr>
        <p:blipFill>
          <a:blip r:embed="rId3" cstate="print"/>
          <a:stretch>
            <a:fillRect/>
          </a:stretch>
        </p:blipFill>
        <p:spPr>
          <a:xfrm>
            <a:off x="2783632" y="1052737"/>
            <a:ext cx="6333958" cy="2386611"/>
          </a:xfrm>
          <a:prstGeom prst="rect">
            <a:avLst/>
          </a:prstGeom>
          <a:ln>
            <a:solidFill>
              <a:srgbClr val="000000"/>
            </a:solidFill>
          </a:ln>
        </p:spPr>
      </p:pic>
    </p:spTree>
    <p:extLst>
      <p:ext uri="{BB962C8B-B14F-4D97-AF65-F5344CB8AC3E}">
        <p14:creationId xmlns:p14="http://schemas.microsoft.com/office/powerpoint/2010/main" val="3584894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838.jpg"/>
          <p:cNvPicPr>
            <a:picLocks noChangeAspect="1"/>
          </p:cNvPicPr>
          <p:nvPr/>
        </p:nvPicPr>
        <p:blipFill rotWithShape="1">
          <a:blip r:embed="rId2" cstate="print"/>
          <a:srcRect b="11512"/>
          <a:stretch/>
        </p:blipFill>
        <p:spPr>
          <a:xfrm>
            <a:off x="2639617" y="908721"/>
            <a:ext cx="6970375" cy="4676534"/>
          </a:xfrm>
          <a:prstGeom prst="rect">
            <a:avLst/>
          </a:prstGeom>
        </p:spPr>
      </p:pic>
      <p:sp>
        <p:nvSpPr>
          <p:cNvPr id="3" name="Textfeld 2"/>
          <p:cNvSpPr txBox="1"/>
          <p:nvPr/>
        </p:nvSpPr>
        <p:spPr>
          <a:xfrm>
            <a:off x="2722577" y="5519351"/>
            <a:ext cx="6804454" cy="646331"/>
          </a:xfrm>
          <a:prstGeom prst="rect">
            <a:avLst/>
          </a:prstGeom>
          <a:noFill/>
        </p:spPr>
        <p:txBody>
          <a:bodyPr wrap="square" rtlCol="0">
            <a:spAutoFit/>
          </a:bodyPr>
          <a:lstStyle/>
          <a:p>
            <a:r>
              <a:rPr lang="de-DE" dirty="0" smtClean="0"/>
              <a:t>Transport der großen Reliefplatten (nach einer Zeichnung von </a:t>
            </a:r>
            <a:r>
              <a:rPr lang="de-DE" dirty="0" err="1" smtClean="0"/>
              <a:t>Ch</a:t>
            </a:r>
            <a:r>
              <a:rPr lang="de-DE" dirty="0" smtClean="0"/>
              <a:t>. </a:t>
            </a:r>
            <a:r>
              <a:rPr lang="de-DE" dirty="0" err="1" smtClean="0"/>
              <a:t>Wilberg</a:t>
            </a:r>
            <a:r>
              <a:rPr lang="de-DE" dirty="0" smtClean="0"/>
              <a:t>, Pergamon 1879)</a:t>
            </a:r>
            <a:endParaRPr lang="de-DE" dirty="0"/>
          </a:p>
        </p:txBody>
      </p:sp>
    </p:spTree>
    <p:extLst>
      <p:ext uri="{BB962C8B-B14F-4D97-AF65-F5344CB8AC3E}">
        <p14:creationId xmlns:p14="http://schemas.microsoft.com/office/powerpoint/2010/main" val="33778081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207568" y="5733257"/>
            <a:ext cx="7416824" cy="408125"/>
          </a:xfrm>
          <a:prstGeom prst="rect">
            <a:avLst/>
          </a:prstGeom>
          <a:solidFill>
            <a:schemeClr val="bg1"/>
          </a:solidFill>
        </p:spPr>
        <p:txBody>
          <a:bodyPr wrap="square" rtlCol="0">
            <a:spAutoFit/>
          </a:bodyPr>
          <a:lstStyle/>
          <a:p>
            <a:pPr algn="ctr">
              <a:lnSpc>
                <a:spcPct val="114000"/>
              </a:lnSpc>
            </a:pPr>
            <a:r>
              <a:rPr lang="de-DE" dirty="0">
                <a:solidFill>
                  <a:srgbClr val="000000"/>
                </a:solidFill>
                <a:latin typeface="Arial" pitchFamily="34" charset="0"/>
                <a:cs typeface="Arial" pitchFamily="34" charset="0"/>
              </a:rPr>
              <a:t>Fundament des Pergamonaltars kurz nach der Freilegung</a:t>
            </a:r>
          </a:p>
        </p:txBody>
      </p:sp>
      <p:pic>
        <p:nvPicPr>
          <p:cNvPr id="4" name="Grafik 3" descr="img882.jpg"/>
          <p:cNvPicPr>
            <a:picLocks noChangeAspect="1"/>
          </p:cNvPicPr>
          <p:nvPr/>
        </p:nvPicPr>
        <p:blipFill>
          <a:blip r:embed="rId2" cstate="print"/>
          <a:stretch>
            <a:fillRect/>
          </a:stretch>
        </p:blipFill>
        <p:spPr>
          <a:xfrm>
            <a:off x="2207569" y="1035292"/>
            <a:ext cx="7514580" cy="46259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65587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Pergamon Fundament.jpg"/>
          <p:cNvPicPr>
            <a:picLocks noChangeAspect="1"/>
          </p:cNvPicPr>
          <p:nvPr/>
        </p:nvPicPr>
        <p:blipFill>
          <a:blip r:embed="rId2" cstate="print"/>
          <a:stretch>
            <a:fillRect/>
          </a:stretch>
        </p:blipFill>
        <p:spPr>
          <a:xfrm>
            <a:off x="2279576" y="1124744"/>
            <a:ext cx="7488832" cy="4824536"/>
          </a:xfrm>
          <a:prstGeom prst="rect">
            <a:avLst/>
          </a:prstGeom>
        </p:spPr>
      </p:pic>
      <p:sp>
        <p:nvSpPr>
          <p:cNvPr id="3" name="Textfeld 2"/>
          <p:cNvSpPr txBox="1"/>
          <p:nvPr/>
        </p:nvSpPr>
        <p:spPr>
          <a:xfrm>
            <a:off x="2213674" y="5949280"/>
            <a:ext cx="7292792" cy="369332"/>
          </a:xfrm>
          <a:prstGeom prst="rect">
            <a:avLst/>
          </a:prstGeom>
          <a:noFill/>
        </p:spPr>
        <p:txBody>
          <a:bodyPr wrap="square" rtlCol="0">
            <a:spAutoFit/>
          </a:bodyPr>
          <a:lstStyle/>
          <a:p>
            <a:r>
              <a:rPr lang="de-DE" dirty="0" smtClean="0"/>
              <a:t>Der Pergamonaltar in seinem heutigen Zustand</a:t>
            </a:r>
            <a:endParaRPr lang="de-DE" dirty="0"/>
          </a:p>
        </p:txBody>
      </p:sp>
    </p:spTree>
    <p:extLst>
      <p:ext uri="{BB962C8B-B14F-4D97-AF65-F5344CB8AC3E}">
        <p14:creationId xmlns:p14="http://schemas.microsoft.com/office/powerpoint/2010/main" val="8270881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841.jpg"/>
          <p:cNvPicPr>
            <a:picLocks noChangeAspect="1"/>
          </p:cNvPicPr>
          <p:nvPr/>
        </p:nvPicPr>
        <p:blipFill rotWithShape="1">
          <a:blip r:embed="rId2" cstate="print"/>
          <a:srcRect b="22508"/>
          <a:stretch/>
        </p:blipFill>
        <p:spPr>
          <a:xfrm>
            <a:off x="2423592" y="1844824"/>
            <a:ext cx="7285240" cy="2727176"/>
          </a:xfrm>
          <a:prstGeom prst="rect">
            <a:avLst/>
          </a:prstGeom>
        </p:spPr>
      </p:pic>
      <p:sp>
        <p:nvSpPr>
          <p:cNvPr id="3" name="Textfeld 2"/>
          <p:cNvSpPr txBox="1"/>
          <p:nvPr/>
        </p:nvSpPr>
        <p:spPr>
          <a:xfrm>
            <a:off x="2423592" y="4481383"/>
            <a:ext cx="7652952" cy="369332"/>
          </a:xfrm>
          <a:prstGeom prst="rect">
            <a:avLst/>
          </a:prstGeom>
          <a:noFill/>
        </p:spPr>
        <p:txBody>
          <a:bodyPr wrap="square" rtlCol="0">
            <a:spAutoFit/>
          </a:bodyPr>
          <a:lstStyle/>
          <a:p>
            <a:r>
              <a:rPr lang="de-DE" dirty="0" smtClean="0"/>
              <a:t>Erster Versuch einer Rekonstruktion des Pergamonaltars von Richard Bohn</a:t>
            </a:r>
            <a:endParaRPr lang="de-DE" dirty="0"/>
          </a:p>
        </p:txBody>
      </p:sp>
    </p:spTree>
    <p:extLst>
      <p:ext uri="{BB962C8B-B14F-4D97-AF65-F5344CB8AC3E}">
        <p14:creationId xmlns:p14="http://schemas.microsoft.com/office/powerpoint/2010/main" val="7014122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495600" y="3933056"/>
            <a:ext cx="7128792" cy="2087046"/>
          </a:xfrm>
          <a:prstGeom prst="rect">
            <a:avLst/>
          </a:prstGeom>
          <a:solidFill>
            <a:schemeClr val="bg1"/>
          </a:solidFill>
        </p:spPr>
        <p:txBody>
          <a:bodyPr wrap="square" rtlCol="0">
            <a:spAutoFit/>
          </a:bodyPr>
          <a:lstStyle/>
          <a:p>
            <a:pPr algn="ctr">
              <a:lnSpc>
                <a:spcPct val="114000"/>
              </a:lnSpc>
            </a:pPr>
            <a:r>
              <a:rPr lang="de-DE" i="1" dirty="0">
                <a:solidFill>
                  <a:srgbClr val="000000"/>
                </a:solidFill>
                <a:latin typeface="Arial" pitchFamily="34" charset="0"/>
                <a:cs typeface="Arial" pitchFamily="34" charset="0"/>
              </a:rPr>
              <a:t>„Pergamon ist jetzt in aller Munde. </a:t>
            </a:r>
          </a:p>
          <a:p>
            <a:pPr algn="ctr">
              <a:lnSpc>
                <a:spcPct val="114000"/>
              </a:lnSpc>
              <a:spcAft>
                <a:spcPts val="1000"/>
              </a:spcAft>
            </a:pPr>
            <a:r>
              <a:rPr lang="de-DE" i="1" dirty="0">
                <a:solidFill>
                  <a:srgbClr val="000000"/>
                </a:solidFill>
                <a:latin typeface="Arial" pitchFamily="34" charset="0"/>
                <a:cs typeface="Arial" pitchFamily="34" charset="0"/>
              </a:rPr>
              <a:t>Man schwelgt in dieser Masse von Originalen und fühlt sich London ebenbürtig.“</a:t>
            </a:r>
          </a:p>
          <a:p>
            <a:pPr algn="ctr">
              <a:lnSpc>
                <a:spcPct val="114000"/>
              </a:lnSpc>
              <a:spcAft>
                <a:spcPts val="600"/>
              </a:spcAft>
            </a:pPr>
            <a:r>
              <a:rPr lang="de-DE" sz="1600" i="1" dirty="0">
                <a:solidFill>
                  <a:srgbClr val="000000"/>
                </a:solidFill>
                <a:latin typeface="Arial" pitchFamily="34" charset="0"/>
                <a:cs typeface="Arial" pitchFamily="34" charset="0"/>
              </a:rPr>
              <a:t>-</a:t>
            </a:r>
          </a:p>
          <a:p>
            <a:pPr algn="ctr">
              <a:lnSpc>
                <a:spcPct val="114000"/>
              </a:lnSpc>
              <a:spcAft>
                <a:spcPts val="600"/>
              </a:spcAft>
            </a:pPr>
            <a:r>
              <a:rPr lang="de-DE" sz="1600" dirty="0">
                <a:solidFill>
                  <a:srgbClr val="000000"/>
                </a:solidFill>
                <a:latin typeface="Arial" pitchFamily="34" charset="0"/>
                <a:cs typeface="Arial" pitchFamily="34" charset="0"/>
              </a:rPr>
              <a:t>Prof. Ernst Curtius über die Eröffnung der Ausstellung im Alten Museum Berlin am 26. November 1879</a:t>
            </a:r>
          </a:p>
        </p:txBody>
      </p:sp>
      <p:pic>
        <p:nvPicPr>
          <p:cNvPr id="5" name="Grafik 4" descr="Ernst Curtius.jpg"/>
          <p:cNvPicPr>
            <a:picLocks noChangeAspect="1"/>
          </p:cNvPicPr>
          <p:nvPr/>
        </p:nvPicPr>
        <p:blipFill>
          <a:blip r:embed="rId2" cstate="print">
            <a:grayscl/>
          </a:blip>
          <a:stretch>
            <a:fillRect/>
          </a:stretch>
        </p:blipFill>
        <p:spPr>
          <a:xfrm>
            <a:off x="4943872" y="908720"/>
            <a:ext cx="2088232" cy="2784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43733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Pergamon Altar Berlin.jpg"/>
          <p:cNvPicPr>
            <a:picLocks noChangeAspect="1"/>
          </p:cNvPicPr>
          <p:nvPr/>
        </p:nvPicPr>
        <p:blipFill>
          <a:blip r:embed="rId2" cstate="print"/>
          <a:stretch>
            <a:fillRect/>
          </a:stretch>
        </p:blipFill>
        <p:spPr>
          <a:xfrm>
            <a:off x="2495600" y="1484784"/>
            <a:ext cx="7229488" cy="4032448"/>
          </a:xfrm>
          <a:prstGeom prst="rect">
            <a:avLst/>
          </a:prstGeom>
        </p:spPr>
      </p:pic>
      <p:sp>
        <p:nvSpPr>
          <p:cNvPr id="2" name="Textfeld 1"/>
          <p:cNvSpPr txBox="1"/>
          <p:nvPr/>
        </p:nvSpPr>
        <p:spPr>
          <a:xfrm>
            <a:off x="2495600" y="5626443"/>
            <a:ext cx="7068530" cy="646331"/>
          </a:xfrm>
          <a:prstGeom prst="rect">
            <a:avLst/>
          </a:prstGeom>
          <a:noFill/>
        </p:spPr>
        <p:txBody>
          <a:bodyPr wrap="square" rtlCol="0">
            <a:spAutoFit/>
          </a:bodyPr>
          <a:lstStyle/>
          <a:p>
            <a:r>
              <a:rPr lang="de-DE" dirty="0" smtClean="0"/>
              <a:t>Berlin, Pergamonmuseum. Museale Präsentation des erhaltenen Bestandes des Pergamonaltars</a:t>
            </a:r>
            <a:endParaRPr lang="de-DE" dirty="0"/>
          </a:p>
        </p:txBody>
      </p:sp>
    </p:spTree>
    <p:extLst>
      <p:ext uri="{BB962C8B-B14F-4D97-AF65-F5344CB8AC3E}">
        <p14:creationId xmlns:p14="http://schemas.microsoft.com/office/powerpoint/2010/main" val="3883024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087888" y="1628801"/>
            <a:ext cx="4680520" cy="37414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lnSpc>
                <a:spcPct val="114000"/>
              </a:lnSpc>
              <a:spcBef>
                <a:spcPct val="0"/>
              </a:spcBef>
              <a:spcAft>
                <a:spcPct val="0"/>
              </a:spcAft>
            </a:pPr>
            <a:r>
              <a:rPr lang="de-DE" sz="2000" u="sng" dirty="0">
                <a:solidFill>
                  <a:srgbClr val="000000"/>
                </a:solidFill>
                <a:latin typeface="Arial" pitchFamily="34" charset="0"/>
                <a:cs typeface="Arial" pitchFamily="34" charset="0"/>
              </a:rPr>
              <a:t>Franz </a:t>
            </a:r>
            <a:r>
              <a:rPr lang="de-DE" sz="2000" u="sng" dirty="0" err="1">
                <a:solidFill>
                  <a:srgbClr val="000000"/>
                </a:solidFill>
                <a:latin typeface="Arial" pitchFamily="34" charset="0"/>
                <a:cs typeface="Arial" pitchFamily="34" charset="0"/>
              </a:rPr>
              <a:t>Humann</a:t>
            </a:r>
            <a:r>
              <a:rPr lang="de-DE" sz="2000" u="sng" dirty="0">
                <a:solidFill>
                  <a:srgbClr val="000000"/>
                </a:solidFill>
                <a:latin typeface="Arial" pitchFamily="34" charset="0"/>
                <a:cs typeface="Arial" pitchFamily="34" charset="0"/>
              </a:rPr>
              <a:t> in einem Brief </a:t>
            </a:r>
          </a:p>
          <a:p>
            <a:pPr algn="ctr" fontAlgn="base">
              <a:lnSpc>
                <a:spcPct val="114000"/>
              </a:lnSpc>
              <a:spcBef>
                <a:spcPct val="0"/>
              </a:spcBef>
              <a:spcAft>
                <a:spcPct val="0"/>
              </a:spcAft>
            </a:pPr>
            <a:r>
              <a:rPr lang="de-DE" sz="2000" u="sng" dirty="0">
                <a:solidFill>
                  <a:srgbClr val="000000"/>
                </a:solidFill>
                <a:latin typeface="Arial" pitchFamily="34" charset="0"/>
                <a:cs typeface="Arial" pitchFamily="34" charset="0"/>
              </a:rPr>
              <a:t>an den Bruder (1861):</a:t>
            </a:r>
          </a:p>
          <a:p>
            <a:pPr algn="just" fontAlgn="base">
              <a:lnSpc>
                <a:spcPct val="114000"/>
              </a:lnSpc>
              <a:spcBef>
                <a:spcPct val="0"/>
              </a:spcBef>
              <a:spcAft>
                <a:spcPct val="0"/>
              </a:spcAft>
            </a:pPr>
            <a:endParaRPr lang="de-DE" sz="2000" dirty="0">
              <a:solidFill>
                <a:srgbClr val="000000"/>
              </a:solidFill>
              <a:latin typeface="Arial" pitchFamily="34" charset="0"/>
              <a:cs typeface="Arial" pitchFamily="34" charset="0"/>
            </a:endParaRPr>
          </a:p>
          <a:p>
            <a:pPr algn="just" fontAlgn="base">
              <a:lnSpc>
                <a:spcPct val="114000"/>
              </a:lnSpc>
              <a:spcBef>
                <a:spcPct val="0"/>
              </a:spcBef>
              <a:spcAft>
                <a:spcPct val="0"/>
              </a:spcAft>
            </a:pPr>
            <a:r>
              <a:rPr lang="de-DE" i="1" dirty="0">
                <a:solidFill>
                  <a:srgbClr val="000000"/>
                </a:solidFill>
                <a:latin typeface="Arial" pitchFamily="34" charset="0"/>
                <a:cs typeface="Arial" pitchFamily="34" charset="0"/>
              </a:rPr>
              <a:t>„Komm hierher! Studiere Du die Bauwerke der Alten, arbeite und lerne mit mir, jage und reite! […] Welcher Altertumsforscher kann ein Jahr lang ohne Kosten suchen und graben? Und Du besinnst Dich? Später ist vielleicht keine Zeit mehr dazu.“</a:t>
            </a:r>
          </a:p>
          <a:p>
            <a:pPr algn="just" fontAlgn="base">
              <a:lnSpc>
                <a:spcPct val="114000"/>
              </a:lnSpc>
              <a:spcBef>
                <a:spcPct val="0"/>
              </a:spcBef>
              <a:spcAft>
                <a:spcPct val="0"/>
              </a:spcAft>
            </a:pPr>
            <a:endParaRPr lang="de-DE" sz="2000" dirty="0">
              <a:solidFill>
                <a:srgbClr val="000000"/>
              </a:solidFill>
              <a:latin typeface="Arial" pitchFamily="34" charset="0"/>
              <a:cs typeface="Arial" pitchFamily="34" charset="0"/>
            </a:endParaRPr>
          </a:p>
          <a:p>
            <a:pPr algn="just" fontAlgn="base">
              <a:lnSpc>
                <a:spcPct val="114000"/>
              </a:lnSpc>
              <a:spcBef>
                <a:spcPct val="0"/>
              </a:spcBef>
              <a:spcAft>
                <a:spcPct val="0"/>
              </a:spcAft>
            </a:pPr>
            <a:endParaRPr lang="de-DE" sz="2000" dirty="0">
              <a:solidFill>
                <a:srgbClr val="000000"/>
              </a:solidFill>
              <a:latin typeface="Arial" pitchFamily="34" charset="0"/>
              <a:cs typeface="Arial" pitchFamily="34" charset="0"/>
            </a:endParaRPr>
          </a:p>
        </p:txBody>
      </p:sp>
      <p:pic>
        <p:nvPicPr>
          <p:cNvPr id="3" name="Grafik 2" descr="img826.jpg"/>
          <p:cNvPicPr>
            <a:picLocks noChangeAspect="1"/>
          </p:cNvPicPr>
          <p:nvPr/>
        </p:nvPicPr>
        <p:blipFill rotWithShape="1">
          <a:blip r:embed="rId2" cstate="print"/>
          <a:srcRect b="10810"/>
          <a:stretch/>
        </p:blipFill>
        <p:spPr>
          <a:xfrm>
            <a:off x="2279576" y="1124744"/>
            <a:ext cx="2736304" cy="4419321"/>
          </a:xfrm>
          <a:prstGeom prst="rect">
            <a:avLst/>
          </a:prstGeom>
        </p:spPr>
      </p:pic>
      <p:sp>
        <p:nvSpPr>
          <p:cNvPr id="2" name="Textfeld 1"/>
          <p:cNvSpPr txBox="1"/>
          <p:nvPr/>
        </p:nvSpPr>
        <p:spPr>
          <a:xfrm>
            <a:off x="2356022" y="5469925"/>
            <a:ext cx="2561967" cy="430887"/>
          </a:xfrm>
          <a:prstGeom prst="rect">
            <a:avLst/>
          </a:prstGeom>
          <a:noFill/>
        </p:spPr>
        <p:txBody>
          <a:bodyPr wrap="square" rtlCol="0">
            <a:spAutoFit/>
          </a:bodyPr>
          <a:lstStyle/>
          <a:p>
            <a:r>
              <a:rPr lang="de-DE" sz="1100" dirty="0" smtClean="0"/>
              <a:t>Franz </a:t>
            </a:r>
            <a:r>
              <a:rPr lang="de-DE" sz="1100" dirty="0" err="1" smtClean="0"/>
              <a:t>Humann</a:t>
            </a:r>
            <a:r>
              <a:rPr lang="de-DE" sz="1100" dirty="0" smtClean="0"/>
              <a:t> im Jahr 1862, gezeichnet von seinem Bruder Carl auf Samos</a:t>
            </a:r>
            <a:endParaRPr lang="de-DE" sz="1100" dirty="0"/>
          </a:p>
        </p:txBody>
      </p:sp>
    </p:spTree>
    <p:extLst>
      <p:ext uri="{BB962C8B-B14F-4D97-AF65-F5344CB8AC3E}">
        <p14:creationId xmlns:p14="http://schemas.microsoft.com/office/powerpoint/2010/main" val="29189248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Carl Humann Plan Pergamon.jpg"/>
          <p:cNvPicPr>
            <a:picLocks noChangeAspect="1"/>
          </p:cNvPicPr>
          <p:nvPr/>
        </p:nvPicPr>
        <p:blipFill>
          <a:blip r:embed="rId2" cstate="print"/>
          <a:stretch>
            <a:fillRect/>
          </a:stretch>
        </p:blipFill>
        <p:spPr>
          <a:xfrm>
            <a:off x="1775520" y="0"/>
            <a:ext cx="4985310" cy="6858000"/>
          </a:xfrm>
          <a:prstGeom prst="rect">
            <a:avLst/>
          </a:prstGeom>
        </p:spPr>
      </p:pic>
      <p:sp>
        <p:nvSpPr>
          <p:cNvPr id="3" name="Textfeld 2"/>
          <p:cNvSpPr txBox="1"/>
          <p:nvPr/>
        </p:nvSpPr>
        <p:spPr>
          <a:xfrm>
            <a:off x="6888088" y="2348880"/>
            <a:ext cx="2880320" cy="1039708"/>
          </a:xfrm>
          <a:prstGeom prst="rect">
            <a:avLst/>
          </a:prstGeom>
          <a:solidFill>
            <a:schemeClr val="bg1"/>
          </a:solidFill>
        </p:spPr>
        <p:txBody>
          <a:bodyPr wrap="square" rtlCol="0">
            <a:spAutoFit/>
          </a:bodyPr>
          <a:lstStyle/>
          <a:p>
            <a:pPr algn="ctr">
              <a:lnSpc>
                <a:spcPct val="114000"/>
              </a:lnSpc>
            </a:pPr>
            <a:r>
              <a:rPr lang="de-DE" dirty="0">
                <a:solidFill>
                  <a:srgbClr val="000000"/>
                </a:solidFill>
                <a:latin typeface="Arial" pitchFamily="34" charset="0"/>
                <a:cs typeface="Arial" pitchFamily="34" charset="0"/>
              </a:rPr>
              <a:t>Plan der </a:t>
            </a:r>
            <a:r>
              <a:rPr lang="de-DE" dirty="0" err="1">
                <a:solidFill>
                  <a:srgbClr val="000000"/>
                </a:solidFill>
                <a:latin typeface="Arial" pitchFamily="34" charset="0"/>
                <a:cs typeface="Arial" pitchFamily="34" charset="0"/>
              </a:rPr>
              <a:t>pergamenischen</a:t>
            </a:r>
            <a:r>
              <a:rPr lang="de-DE" dirty="0">
                <a:solidFill>
                  <a:srgbClr val="000000"/>
                </a:solidFill>
                <a:latin typeface="Arial" pitchFamily="34" charset="0"/>
                <a:cs typeface="Arial" pitchFamily="34" charset="0"/>
              </a:rPr>
              <a:t> Oberstadt, gezeichnet von Carl </a:t>
            </a:r>
            <a:r>
              <a:rPr lang="de-DE" dirty="0" err="1">
                <a:solidFill>
                  <a:srgbClr val="000000"/>
                </a:solidFill>
                <a:latin typeface="Arial" pitchFamily="34" charset="0"/>
                <a:cs typeface="Arial" pitchFamily="34" charset="0"/>
              </a:rPr>
              <a:t>Humann</a:t>
            </a:r>
            <a:r>
              <a:rPr lang="de-DE" dirty="0">
                <a:solidFill>
                  <a:srgbClr val="000000"/>
                </a:solidFill>
                <a:latin typeface="Arial" pitchFamily="34" charset="0"/>
                <a:cs typeface="Arial" pitchFamily="34" charset="0"/>
              </a:rPr>
              <a:t> 1882</a:t>
            </a:r>
          </a:p>
        </p:txBody>
      </p:sp>
    </p:spTree>
    <p:extLst>
      <p:ext uri="{BB962C8B-B14F-4D97-AF65-F5344CB8AC3E}">
        <p14:creationId xmlns:p14="http://schemas.microsoft.com/office/powerpoint/2010/main" val="10410596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Rekonstruktion Pergamon Bohn.jpg"/>
          <p:cNvPicPr>
            <a:picLocks noChangeAspect="1"/>
          </p:cNvPicPr>
          <p:nvPr/>
        </p:nvPicPr>
        <p:blipFill>
          <a:blip r:embed="rId2" cstate="print"/>
          <a:stretch>
            <a:fillRect/>
          </a:stretch>
        </p:blipFill>
        <p:spPr>
          <a:xfrm>
            <a:off x="1524000" y="1484785"/>
            <a:ext cx="9144000" cy="4589859"/>
          </a:xfrm>
          <a:prstGeom prst="rect">
            <a:avLst/>
          </a:prstGeom>
        </p:spPr>
      </p:pic>
      <p:sp>
        <p:nvSpPr>
          <p:cNvPr id="3" name="Textfeld 2"/>
          <p:cNvSpPr txBox="1"/>
          <p:nvPr/>
        </p:nvSpPr>
        <p:spPr>
          <a:xfrm>
            <a:off x="2495600" y="1124745"/>
            <a:ext cx="7416824" cy="408125"/>
          </a:xfrm>
          <a:prstGeom prst="rect">
            <a:avLst/>
          </a:prstGeom>
          <a:solidFill>
            <a:schemeClr val="bg1"/>
          </a:solidFill>
        </p:spPr>
        <p:txBody>
          <a:bodyPr wrap="square" rtlCol="0">
            <a:spAutoFit/>
          </a:bodyPr>
          <a:lstStyle/>
          <a:p>
            <a:pPr algn="ctr">
              <a:lnSpc>
                <a:spcPct val="114000"/>
              </a:lnSpc>
            </a:pPr>
            <a:r>
              <a:rPr lang="de-DE" dirty="0">
                <a:solidFill>
                  <a:srgbClr val="000000"/>
                </a:solidFill>
                <a:latin typeface="Arial" pitchFamily="34" charset="0"/>
                <a:cs typeface="Arial" pitchFamily="34" charset="0"/>
              </a:rPr>
              <a:t>Akropolis von Pergamon: Rekonstruktion nach Richard Bohn (1888) </a:t>
            </a:r>
          </a:p>
        </p:txBody>
      </p:sp>
    </p:spTree>
    <p:extLst>
      <p:ext uri="{BB962C8B-B14F-4D97-AF65-F5344CB8AC3E}">
        <p14:creationId xmlns:p14="http://schemas.microsoft.com/office/powerpoint/2010/main" val="40706381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Theater am Burgberg während der Ausgrabungen Nov 1883.jpg"/>
          <p:cNvPicPr>
            <a:picLocks noChangeAspect="1"/>
          </p:cNvPicPr>
          <p:nvPr/>
        </p:nvPicPr>
        <p:blipFill>
          <a:blip r:embed="rId2" cstate="print"/>
          <a:stretch>
            <a:fillRect/>
          </a:stretch>
        </p:blipFill>
        <p:spPr>
          <a:xfrm>
            <a:off x="2250141" y="895574"/>
            <a:ext cx="7691718" cy="5066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2207568" y="5877273"/>
            <a:ext cx="7776864" cy="408125"/>
          </a:xfrm>
          <a:prstGeom prst="rect">
            <a:avLst/>
          </a:prstGeom>
          <a:solidFill>
            <a:schemeClr val="bg1"/>
          </a:solidFill>
        </p:spPr>
        <p:txBody>
          <a:bodyPr wrap="square" rtlCol="0">
            <a:spAutoFit/>
          </a:bodyPr>
          <a:lstStyle/>
          <a:p>
            <a:pPr algn="ctr">
              <a:lnSpc>
                <a:spcPct val="114000"/>
              </a:lnSpc>
            </a:pPr>
            <a:r>
              <a:rPr lang="de-DE" dirty="0">
                <a:solidFill>
                  <a:srgbClr val="000000"/>
                </a:solidFill>
                <a:latin typeface="Arial" pitchFamily="34" charset="0"/>
                <a:cs typeface="Arial" pitchFamily="34" charset="0"/>
              </a:rPr>
              <a:t>Theater am </a:t>
            </a:r>
            <a:r>
              <a:rPr lang="de-DE" dirty="0" err="1">
                <a:solidFill>
                  <a:srgbClr val="000000"/>
                </a:solidFill>
                <a:latin typeface="Arial" pitchFamily="34" charset="0"/>
                <a:cs typeface="Arial" pitchFamily="34" charset="0"/>
              </a:rPr>
              <a:t>Burgberg</a:t>
            </a:r>
            <a:r>
              <a:rPr lang="de-DE" dirty="0">
                <a:solidFill>
                  <a:srgbClr val="000000"/>
                </a:solidFill>
                <a:latin typeface="Arial" pitchFamily="34" charset="0"/>
                <a:cs typeface="Arial" pitchFamily="34" charset="0"/>
              </a:rPr>
              <a:t> während der Ausgrabungen (1883)</a:t>
            </a:r>
          </a:p>
        </p:txBody>
      </p:sp>
    </p:spTree>
    <p:extLst>
      <p:ext uri="{BB962C8B-B14F-4D97-AF65-F5344CB8AC3E}">
        <p14:creationId xmlns:p14="http://schemas.microsoft.com/office/powerpoint/2010/main" val="18396050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07768" y="2564904"/>
            <a:ext cx="4176464" cy="523220"/>
          </a:xfrm>
          <a:prstGeom prst="rect">
            <a:avLst/>
          </a:prstGeom>
          <a:noFill/>
        </p:spPr>
        <p:txBody>
          <a:bodyPr wrap="square" rtlCol="0">
            <a:spAutoFit/>
          </a:bodyPr>
          <a:lstStyle/>
          <a:p>
            <a:pPr algn="ctr"/>
            <a:r>
              <a:rPr lang="de-DE" sz="2800" dirty="0" err="1">
                <a:solidFill>
                  <a:srgbClr val="000000"/>
                </a:solidFill>
                <a:latin typeface="Arial" pitchFamily="34" charset="0"/>
                <a:cs typeface="Arial" pitchFamily="34" charset="0"/>
              </a:rPr>
              <a:t>Kommagene</a:t>
            </a:r>
            <a:endParaRPr lang="de-DE" sz="28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1526823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Kommagene Karte.jpg"/>
          <p:cNvPicPr>
            <a:picLocks noChangeAspect="1"/>
          </p:cNvPicPr>
          <p:nvPr/>
        </p:nvPicPr>
        <p:blipFill>
          <a:blip r:embed="rId2" cstate="print"/>
          <a:stretch>
            <a:fillRect/>
          </a:stretch>
        </p:blipFill>
        <p:spPr>
          <a:xfrm>
            <a:off x="1524000" y="981324"/>
            <a:ext cx="9144000" cy="4895355"/>
          </a:xfrm>
          <a:prstGeom prst="rect">
            <a:avLst/>
          </a:prstGeom>
        </p:spPr>
      </p:pic>
    </p:spTree>
    <p:extLst>
      <p:ext uri="{BB962C8B-B14F-4D97-AF65-F5344CB8AC3E}">
        <p14:creationId xmlns:p14="http://schemas.microsoft.com/office/powerpoint/2010/main" val="11552901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Reisen nach Kleinasien und Nordsyrien.JPG"/>
          <p:cNvPicPr>
            <a:picLocks noChangeAspect="1"/>
          </p:cNvPicPr>
          <p:nvPr/>
        </p:nvPicPr>
        <p:blipFill>
          <a:blip r:embed="rId2" cstate="print"/>
          <a:stretch>
            <a:fillRect/>
          </a:stretch>
        </p:blipFill>
        <p:spPr>
          <a:xfrm>
            <a:off x="2528888" y="1185863"/>
            <a:ext cx="7134225" cy="4486275"/>
          </a:xfrm>
          <a:prstGeom prst="rect">
            <a:avLst/>
          </a:prstGeom>
          <a:ln>
            <a:solidFill>
              <a:srgbClr val="000000"/>
            </a:solidFill>
          </a:ln>
        </p:spPr>
      </p:pic>
    </p:spTree>
    <p:extLst>
      <p:ext uri="{BB962C8B-B14F-4D97-AF65-F5344CB8AC3E}">
        <p14:creationId xmlns:p14="http://schemas.microsoft.com/office/powerpoint/2010/main" val="38971272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071664" y="1340768"/>
            <a:ext cx="6336704" cy="43377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lnSpc>
                <a:spcPct val="114000"/>
              </a:lnSpc>
              <a:spcBef>
                <a:spcPct val="0"/>
              </a:spcBef>
              <a:spcAft>
                <a:spcPct val="0"/>
              </a:spcAft>
            </a:pPr>
            <a:r>
              <a:rPr lang="de-DE" sz="1700" dirty="0">
                <a:solidFill>
                  <a:srgbClr val="000000"/>
                </a:solidFill>
                <a:latin typeface="Arial" pitchFamily="34" charset="0"/>
                <a:cs typeface="Arial" pitchFamily="34" charset="0"/>
              </a:rPr>
              <a:t>„Nachdem über das Denkmal auf dem </a:t>
            </a:r>
            <a:r>
              <a:rPr lang="de-DE" sz="1700" dirty="0" err="1">
                <a:solidFill>
                  <a:srgbClr val="000000"/>
                </a:solidFill>
                <a:latin typeface="Arial" pitchFamily="34" charset="0"/>
                <a:cs typeface="Arial" pitchFamily="34" charset="0"/>
              </a:rPr>
              <a:t>Nemrud-Dagh</a:t>
            </a:r>
            <a:r>
              <a:rPr lang="de-DE" sz="1700" dirty="0">
                <a:solidFill>
                  <a:srgbClr val="000000"/>
                </a:solidFill>
                <a:latin typeface="Arial" pitchFamily="34" charset="0"/>
                <a:cs typeface="Arial" pitchFamily="34" charset="0"/>
              </a:rPr>
              <a:t> Bericht von Otto </a:t>
            </a:r>
            <a:r>
              <a:rPr lang="de-DE" sz="1700" dirty="0" err="1">
                <a:solidFill>
                  <a:srgbClr val="000000"/>
                </a:solidFill>
                <a:latin typeface="Arial" pitchFamily="34" charset="0"/>
                <a:cs typeface="Arial" pitchFamily="34" charset="0"/>
              </a:rPr>
              <a:t>Puchstein</a:t>
            </a:r>
            <a:r>
              <a:rPr lang="de-DE" sz="1700" dirty="0">
                <a:solidFill>
                  <a:srgbClr val="000000"/>
                </a:solidFill>
                <a:latin typeface="Arial" pitchFamily="34" charset="0"/>
                <a:cs typeface="Arial" pitchFamily="34" charset="0"/>
              </a:rPr>
              <a:t> erstattet worden war, beehrte mich im Frühjahr 1883 die Königlich preußische Akademie der Wissenschaften mit dem Auftrage, auf einer neuen in Begleitung von </a:t>
            </a:r>
            <a:r>
              <a:rPr lang="de-DE" sz="1700" dirty="0" err="1">
                <a:solidFill>
                  <a:srgbClr val="000000"/>
                </a:solidFill>
                <a:latin typeface="Arial" pitchFamily="34" charset="0"/>
                <a:cs typeface="Arial" pitchFamily="34" charset="0"/>
              </a:rPr>
              <a:t>Puchstein</a:t>
            </a:r>
            <a:r>
              <a:rPr lang="de-DE" sz="1700" dirty="0">
                <a:solidFill>
                  <a:srgbClr val="000000"/>
                </a:solidFill>
                <a:latin typeface="Arial" pitchFamily="34" charset="0"/>
                <a:cs typeface="Arial" pitchFamily="34" charset="0"/>
              </a:rPr>
              <a:t> zu unternehmenden Expedition Zeichnungen, Pläne und Photographien der ganzen Anlage des Denkmals und seiner Skulpturen, wenn möglich auch Gipsabdrücke einzelner Teile dessen zu beschaffen und außerdem für die geographische Aufnahme des bereisten Landes Sorge zu tragen.“</a:t>
            </a:r>
          </a:p>
          <a:p>
            <a:pPr algn="just" fontAlgn="base">
              <a:lnSpc>
                <a:spcPct val="114000"/>
              </a:lnSpc>
              <a:spcBef>
                <a:spcPct val="0"/>
              </a:spcBef>
              <a:spcAft>
                <a:spcPct val="0"/>
              </a:spcAft>
            </a:pPr>
            <a:endParaRPr lang="de-DE" sz="2000" i="1" dirty="0">
              <a:solidFill>
                <a:srgbClr val="000000"/>
              </a:solidFill>
              <a:latin typeface="Arial" pitchFamily="34" charset="0"/>
              <a:cs typeface="Arial" pitchFamily="34" charset="0"/>
            </a:endParaRPr>
          </a:p>
          <a:p>
            <a:pPr algn="just" fontAlgn="base">
              <a:lnSpc>
                <a:spcPct val="114000"/>
              </a:lnSpc>
              <a:spcBef>
                <a:spcPct val="0"/>
              </a:spcBef>
              <a:spcAft>
                <a:spcPct val="0"/>
              </a:spcAft>
            </a:pPr>
            <a:r>
              <a:rPr lang="de-DE" sz="1600" dirty="0">
                <a:solidFill>
                  <a:srgbClr val="000000"/>
                </a:solidFill>
                <a:latin typeface="Arial" pitchFamily="34" charset="0"/>
                <a:cs typeface="Arial" pitchFamily="34" charset="0"/>
              </a:rPr>
              <a:t>Auszug aus </a:t>
            </a:r>
            <a:r>
              <a:rPr lang="de-DE" sz="1600" dirty="0" err="1">
                <a:solidFill>
                  <a:srgbClr val="000000"/>
                </a:solidFill>
                <a:latin typeface="Arial" pitchFamily="34" charset="0"/>
                <a:cs typeface="Arial" pitchFamily="34" charset="0"/>
              </a:rPr>
              <a:t>Humanns</a:t>
            </a:r>
            <a:r>
              <a:rPr lang="de-DE" sz="1600" dirty="0">
                <a:solidFill>
                  <a:srgbClr val="000000"/>
                </a:solidFill>
                <a:latin typeface="Arial" pitchFamily="34" charset="0"/>
                <a:cs typeface="Arial" pitchFamily="34" charset="0"/>
              </a:rPr>
              <a:t> </a:t>
            </a:r>
            <a:r>
              <a:rPr lang="de-DE" sz="1600" i="1" dirty="0">
                <a:solidFill>
                  <a:srgbClr val="000000"/>
                </a:solidFill>
                <a:latin typeface="Arial" pitchFamily="34" charset="0"/>
                <a:cs typeface="Arial" pitchFamily="34" charset="0"/>
              </a:rPr>
              <a:t>Reisen nach Kleinasien und Nordsyrien </a:t>
            </a:r>
            <a:r>
              <a:rPr lang="de-DE" sz="1600" dirty="0">
                <a:solidFill>
                  <a:srgbClr val="000000"/>
                </a:solidFill>
                <a:latin typeface="Arial" pitchFamily="34" charset="0"/>
                <a:cs typeface="Arial" pitchFamily="34" charset="0"/>
              </a:rPr>
              <a:t>(Berlin 1890), S. 157.</a:t>
            </a:r>
            <a:endParaRPr lang="de-DE" sz="1600" i="1" dirty="0">
              <a:solidFill>
                <a:srgbClr val="000000"/>
              </a:solidFill>
              <a:latin typeface="Arial" pitchFamily="34" charset="0"/>
              <a:cs typeface="Arial" pitchFamily="34" charset="0"/>
            </a:endParaRPr>
          </a:p>
          <a:p>
            <a:pPr algn="just" fontAlgn="base">
              <a:lnSpc>
                <a:spcPct val="114000"/>
              </a:lnSpc>
              <a:spcBef>
                <a:spcPct val="0"/>
              </a:spcBef>
              <a:spcAft>
                <a:spcPct val="0"/>
              </a:spcAft>
            </a:pPr>
            <a:endParaRPr lang="de-DE" sz="20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162443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Kommagene modern.jpg"/>
          <p:cNvPicPr>
            <a:picLocks noChangeAspect="1"/>
          </p:cNvPicPr>
          <p:nvPr/>
        </p:nvPicPr>
        <p:blipFill rotWithShape="1">
          <a:blip r:embed="rId2" cstate="print"/>
          <a:srcRect l="1053" t="2807" r="2104" b="585"/>
          <a:stretch/>
        </p:blipFill>
        <p:spPr>
          <a:xfrm>
            <a:off x="1620253" y="192504"/>
            <a:ext cx="8855242" cy="66253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cxnSp>
        <p:nvCxnSpPr>
          <p:cNvPr id="4" name="Gerade Verbindung mit Pfeil 3"/>
          <p:cNvCxnSpPr/>
          <p:nvPr/>
        </p:nvCxnSpPr>
        <p:spPr bwMode="auto">
          <a:xfrm flipV="1">
            <a:off x="1991544" y="4005064"/>
            <a:ext cx="792088" cy="216024"/>
          </a:xfrm>
          <a:prstGeom prst="straightConnector1">
            <a:avLst/>
          </a:prstGeom>
          <a:solidFill>
            <a:schemeClr val="accent1"/>
          </a:solidFill>
          <a:ln w="38100" cap="flat" cmpd="sng" algn="ctr">
            <a:solidFill>
              <a:srgbClr val="FF0000"/>
            </a:solidFill>
            <a:prstDash val="sysDash"/>
            <a:round/>
            <a:headEnd type="oval" w="med" len="med"/>
            <a:tailEnd type="triangle" w="med" len="med"/>
          </a:ln>
          <a:effectLst/>
        </p:spPr>
      </p:cxnSp>
      <p:cxnSp>
        <p:nvCxnSpPr>
          <p:cNvPr id="9" name="Gerade Verbindung mit Pfeil 8"/>
          <p:cNvCxnSpPr/>
          <p:nvPr/>
        </p:nvCxnSpPr>
        <p:spPr bwMode="auto">
          <a:xfrm flipV="1">
            <a:off x="8328248" y="1268760"/>
            <a:ext cx="72008" cy="216024"/>
          </a:xfrm>
          <a:prstGeom prst="straightConnector1">
            <a:avLst/>
          </a:prstGeom>
          <a:solidFill>
            <a:schemeClr val="accent1"/>
          </a:solidFill>
          <a:ln w="38100" cap="flat" cmpd="sng" algn="ctr">
            <a:solidFill>
              <a:srgbClr val="FF0000"/>
            </a:solidFill>
            <a:prstDash val="sysDash"/>
            <a:round/>
            <a:headEnd type="oval" w="med" len="med"/>
            <a:tailEnd type="triangle" w="med" len="med"/>
          </a:ln>
          <a:effectLst/>
        </p:spPr>
      </p:cxnSp>
      <p:cxnSp>
        <p:nvCxnSpPr>
          <p:cNvPr id="10" name="Gerade Verbindung mit Pfeil 9"/>
          <p:cNvCxnSpPr/>
          <p:nvPr/>
        </p:nvCxnSpPr>
        <p:spPr bwMode="auto">
          <a:xfrm flipV="1">
            <a:off x="8400256" y="1124744"/>
            <a:ext cx="216024" cy="144016"/>
          </a:xfrm>
          <a:prstGeom prst="straightConnector1">
            <a:avLst/>
          </a:prstGeom>
          <a:solidFill>
            <a:schemeClr val="accent1"/>
          </a:solidFill>
          <a:ln w="38100" cap="flat" cmpd="sng" algn="ctr">
            <a:solidFill>
              <a:srgbClr val="FF0000"/>
            </a:solidFill>
            <a:prstDash val="sysDash"/>
            <a:round/>
            <a:headEnd type="oval" w="med" len="med"/>
            <a:tailEnd type="triangle" w="med" len="med"/>
          </a:ln>
          <a:effectLst/>
        </p:spPr>
      </p:cxnSp>
      <p:cxnSp>
        <p:nvCxnSpPr>
          <p:cNvPr id="11" name="Gerade Verbindung mit Pfeil 10"/>
          <p:cNvCxnSpPr/>
          <p:nvPr/>
        </p:nvCxnSpPr>
        <p:spPr bwMode="auto">
          <a:xfrm flipV="1">
            <a:off x="8688288" y="1052736"/>
            <a:ext cx="360040" cy="72008"/>
          </a:xfrm>
          <a:prstGeom prst="straightConnector1">
            <a:avLst/>
          </a:prstGeom>
          <a:solidFill>
            <a:schemeClr val="accent1"/>
          </a:solidFill>
          <a:ln w="38100" cap="flat" cmpd="sng" algn="ctr">
            <a:solidFill>
              <a:srgbClr val="FF0000"/>
            </a:solidFill>
            <a:prstDash val="sysDash"/>
            <a:round/>
            <a:headEnd type="oval" w="med" len="med"/>
            <a:tailEnd type="triangle" w="med" len="med"/>
          </a:ln>
          <a:effectLst/>
        </p:spPr>
      </p:cxnSp>
      <p:cxnSp>
        <p:nvCxnSpPr>
          <p:cNvPr id="12" name="Gerade Verbindung mit Pfeil 11"/>
          <p:cNvCxnSpPr/>
          <p:nvPr/>
        </p:nvCxnSpPr>
        <p:spPr bwMode="auto">
          <a:xfrm flipH="1">
            <a:off x="8400256" y="1052736"/>
            <a:ext cx="720080" cy="432048"/>
          </a:xfrm>
          <a:prstGeom prst="straightConnector1">
            <a:avLst/>
          </a:prstGeom>
          <a:solidFill>
            <a:schemeClr val="accent1"/>
          </a:solidFill>
          <a:ln w="38100" cap="flat" cmpd="sng" algn="ctr">
            <a:solidFill>
              <a:srgbClr val="0070C0"/>
            </a:solidFill>
            <a:prstDash val="sysDash"/>
            <a:round/>
            <a:headEnd type="oval" w="med" len="med"/>
            <a:tailEnd type="triangle" w="med" len="med"/>
          </a:ln>
          <a:effectLst/>
        </p:spPr>
      </p:cxnSp>
      <p:cxnSp>
        <p:nvCxnSpPr>
          <p:cNvPr id="39" name="Gekrümmte Verbindung 38"/>
          <p:cNvCxnSpPr/>
          <p:nvPr/>
        </p:nvCxnSpPr>
        <p:spPr bwMode="auto">
          <a:xfrm flipV="1">
            <a:off x="5951984" y="2780928"/>
            <a:ext cx="1944216" cy="963488"/>
          </a:xfrm>
          <a:prstGeom prst="curvedConnector3">
            <a:avLst>
              <a:gd name="adj1" fmla="val 7244"/>
            </a:avLst>
          </a:prstGeom>
          <a:solidFill>
            <a:schemeClr val="accent1"/>
          </a:solidFill>
          <a:ln w="38100" cap="flat" cmpd="sng" algn="ctr">
            <a:solidFill>
              <a:srgbClr val="FF0000"/>
            </a:solidFill>
            <a:prstDash val="sysDash"/>
            <a:round/>
            <a:headEnd type="oval" w="med" len="med"/>
            <a:tailEnd type="triangle"/>
          </a:ln>
          <a:effectLst/>
        </p:spPr>
      </p:cxnSp>
      <p:cxnSp>
        <p:nvCxnSpPr>
          <p:cNvPr id="43" name="Gekrümmte Verbindung 42"/>
          <p:cNvCxnSpPr/>
          <p:nvPr/>
        </p:nvCxnSpPr>
        <p:spPr bwMode="auto">
          <a:xfrm rot="5400000" flipH="1" flipV="1">
            <a:off x="7486464" y="1966528"/>
            <a:ext cx="1323528" cy="360040"/>
          </a:xfrm>
          <a:prstGeom prst="curvedConnector3">
            <a:avLst>
              <a:gd name="adj1" fmla="val 6035"/>
            </a:avLst>
          </a:prstGeom>
          <a:solidFill>
            <a:schemeClr val="accent1"/>
          </a:solidFill>
          <a:ln w="38100" cap="flat" cmpd="sng" algn="ctr">
            <a:solidFill>
              <a:srgbClr val="FF0000"/>
            </a:solidFill>
            <a:prstDash val="sysDash"/>
            <a:round/>
            <a:headEnd type="oval" w="med" len="med"/>
            <a:tailEnd type="triangle"/>
          </a:ln>
          <a:effectLst/>
        </p:spPr>
      </p:cxnSp>
      <p:cxnSp>
        <p:nvCxnSpPr>
          <p:cNvPr id="18" name="Gerade Verbindung mit Pfeil 17"/>
          <p:cNvCxnSpPr/>
          <p:nvPr/>
        </p:nvCxnSpPr>
        <p:spPr bwMode="auto">
          <a:xfrm flipH="1">
            <a:off x="7392144" y="1484784"/>
            <a:ext cx="936104" cy="216024"/>
          </a:xfrm>
          <a:prstGeom prst="straightConnector1">
            <a:avLst/>
          </a:prstGeom>
          <a:solidFill>
            <a:schemeClr val="accent1"/>
          </a:solidFill>
          <a:ln w="38100" cap="flat" cmpd="sng" algn="ctr">
            <a:solidFill>
              <a:srgbClr val="0070C0"/>
            </a:solidFill>
            <a:prstDash val="sysDash"/>
            <a:round/>
            <a:headEnd type="oval" w="med" len="med"/>
            <a:tailEnd type="triangle" w="med" len="med"/>
          </a:ln>
          <a:effectLst/>
        </p:spPr>
      </p:cxnSp>
      <p:cxnSp>
        <p:nvCxnSpPr>
          <p:cNvPr id="53" name="Gekrümmte Verbindung 52"/>
          <p:cNvCxnSpPr/>
          <p:nvPr/>
        </p:nvCxnSpPr>
        <p:spPr bwMode="auto">
          <a:xfrm>
            <a:off x="2855640" y="4005064"/>
            <a:ext cx="1512168" cy="432048"/>
          </a:xfrm>
          <a:prstGeom prst="curvedConnector3">
            <a:avLst>
              <a:gd name="adj1" fmla="val 83900"/>
            </a:avLst>
          </a:prstGeom>
          <a:solidFill>
            <a:schemeClr val="accent1"/>
          </a:solidFill>
          <a:ln w="38100" cap="flat" cmpd="sng" algn="ctr">
            <a:solidFill>
              <a:srgbClr val="FF0000"/>
            </a:solidFill>
            <a:prstDash val="sysDash"/>
            <a:round/>
            <a:headEnd type="oval" w="med" len="med"/>
            <a:tailEnd type="triangle"/>
          </a:ln>
          <a:effectLst/>
        </p:spPr>
      </p:cxnSp>
      <p:cxnSp>
        <p:nvCxnSpPr>
          <p:cNvPr id="59" name="Gekrümmte Verbindung 58"/>
          <p:cNvCxnSpPr/>
          <p:nvPr/>
        </p:nvCxnSpPr>
        <p:spPr bwMode="auto">
          <a:xfrm flipV="1">
            <a:off x="4439816" y="3789040"/>
            <a:ext cx="1512168" cy="648072"/>
          </a:xfrm>
          <a:prstGeom prst="curvedConnector3">
            <a:avLst>
              <a:gd name="adj1" fmla="val 102224"/>
            </a:avLst>
          </a:prstGeom>
          <a:solidFill>
            <a:schemeClr val="accent1"/>
          </a:solidFill>
          <a:ln w="38100" cap="flat" cmpd="sng" algn="ctr">
            <a:solidFill>
              <a:srgbClr val="FF0000"/>
            </a:solidFill>
            <a:prstDash val="sysDash"/>
            <a:round/>
            <a:headEnd type="oval" w="med" len="med"/>
            <a:tailEnd type="triangle"/>
          </a:ln>
          <a:effectLst/>
        </p:spPr>
      </p:cxnSp>
      <p:cxnSp>
        <p:nvCxnSpPr>
          <p:cNvPr id="66" name="Gekrümmte Verbindung 65"/>
          <p:cNvCxnSpPr/>
          <p:nvPr/>
        </p:nvCxnSpPr>
        <p:spPr bwMode="auto">
          <a:xfrm rot="10800000" flipV="1">
            <a:off x="3359696" y="1700808"/>
            <a:ext cx="3888432" cy="648072"/>
          </a:xfrm>
          <a:prstGeom prst="curvedConnector3">
            <a:avLst>
              <a:gd name="adj1" fmla="val 64252"/>
            </a:avLst>
          </a:prstGeom>
          <a:solidFill>
            <a:schemeClr val="accent1"/>
          </a:solidFill>
          <a:ln w="38100" cap="flat" cmpd="sng" algn="ctr">
            <a:solidFill>
              <a:srgbClr val="0070C0"/>
            </a:solidFill>
            <a:prstDash val="sysDash"/>
            <a:round/>
            <a:headEnd type="oval" w="med" len="med"/>
            <a:tailEnd type="triangle"/>
          </a:ln>
          <a:effectLst/>
        </p:spPr>
      </p:cxnSp>
      <p:sp>
        <p:nvSpPr>
          <p:cNvPr id="6" name="Textfeld 5"/>
          <p:cNvSpPr txBox="1"/>
          <p:nvPr/>
        </p:nvSpPr>
        <p:spPr>
          <a:xfrm>
            <a:off x="0" y="1700807"/>
            <a:ext cx="1507958" cy="1477328"/>
          </a:xfrm>
          <a:prstGeom prst="rect">
            <a:avLst/>
          </a:prstGeom>
          <a:noFill/>
        </p:spPr>
        <p:txBody>
          <a:bodyPr wrap="square" rtlCol="0">
            <a:spAutoFit/>
          </a:bodyPr>
          <a:lstStyle/>
          <a:p>
            <a:r>
              <a:rPr lang="de-DE" dirty="0" smtClean="0"/>
              <a:t>Reiseroute der Expedition </a:t>
            </a:r>
            <a:r>
              <a:rPr lang="de-DE" dirty="0" err="1" smtClean="0"/>
              <a:t>Humanns</a:t>
            </a:r>
            <a:r>
              <a:rPr lang="de-DE" dirty="0" smtClean="0"/>
              <a:t> und </a:t>
            </a:r>
            <a:r>
              <a:rPr lang="de-DE" dirty="0" err="1" smtClean="0"/>
              <a:t>Puchsteins</a:t>
            </a:r>
            <a:endParaRPr lang="de-DE" dirty="0"/>
          </a:p>
        </p:txBody>
      </p:sp>
    </p:spTree>
    <p:extLst>
      <p:ext uri="{BB962C8B-B14F-4D97-AF65-F5344CB8AC3E}">
        <p14:creationId xmlns:p14="http://schemas.microsoft.com/office/powerpoint/2010/main" val="21914492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783632" y="1628800"/>
            <a:ext cx="6768752" cy="38924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lnSpc>
                <a:spcPct val="114000"/>
              </a:lnSpc>
              <a:spcBef>
                <a:spcPct val="0"/>
              </a:spcBef>
              <a:spcAft>
                <a:spcPts val="1000"/>
              </a:spcAft>
            </a:pPr>
            <a:r>
              <a:rPr lang="de-DE" sz="1700" dirty="0">
                <a:solidFill>
                  <a:srgbClr val="000000"/>
                </a:solidFill>
                <a:latin typeface="Arial" pitchFamily="34" charset="0"/>
                <a:cs typeface="Arial" pitchFamily="34" charset="0"/>
              </a:rPr>
              <a:t>„Sehenswürdigkeiten besitzt die Stadt eigentlich nicht, doch ist ihr ganzes Gepräge in hohem Grade interessant, und in gewissen Teilen des Bazars könnte man glauben, man sei tief in Arabien.</a:t>
            </a:r>
          </a:p>
          <a:p>
            <a:pPr algn="just" fontAlgn="base">
              <a:lnSpc>
                <a:spcPct val="114000"/>
              </a:lnSpc>
              <a:spcBef>
                <a:spcPct val="0"/>
              </a:spcBef>
              <a:spcAft>
                <a:spcPts val="1000"/>
              </a:spcAft>
            </a:pPr>
            <a:r>
              <a:rPr lang="de-DE" sz="1700" dirty="0">
                <a:solidFill>
                  <a:srgbClr val="000000"/>
                </a:solidFill>
                <a:latin typeface="Arial" pitchFamily="34" charset="0"/>
                <a:cs typeface="Arial" pitchFamily="34" charset="0"/>
              </a:rPr>
              <a:t>Ein bemerkenswerter Bau, an dem in den verschiedensten Jahrhunderten geflickt worden, ragt mitten in der Stadt die </a:t>
            </a:r>
            <a:r>
              <a:rPr lang="de-DE" sz="1700" dirty="0" err="1">
                <a:solidFill>
                  <a:srgbClr val="000000"/>
                </a:solidFill>
                <a:latin typeface="Arial" pitchFamily="34" charset="0"/>
                <a:cs typeface="Arial" pitchFamily="34" charset="0"/>
              </a:rPr>
              <a:t>Citadelle</a:t>
            </a:r>
            <a:r>
              <a:rPr lang="de-DE" sz="1700" dirty="0">
                <a:solidFill>
                  <a:srgbClr val="000000"/>
                </a:solidFill>
                <a:latin typeface="Arial" pitchFamily="34" charset="0"/>
                <a:cs typeface="Arial" pitchFamily="34" charset="0"/>
              </a:rPr>
              <a:t> empor, von einem Graben umgeben, mit hundert Fuß hohen steilen Mauern und einer einstigen, jetzt durch einen faulenden Baumstamm ersetzten, schwindelnd hohen Zugbrücke, Türmen und Zinnen; verrostete Kanonen liegen innen umher, und die </a:t>
            </a:r>
            <a:r>
              <a:rPr lang="de-DE" sz="1700" dirty="0" err="1">
                <a:solidFill>
                  <a:srgbClr val="000000"/>
                </a:solidFill>
                <a:latin typeface="Arial" pitchFamily="34" charset="0"/>
                <a:cs typeface="Arial" pitchFamily="34" charset="0"/>
              </a:rPr>
              <a:t>Thüren</a:t>
            </a:r>
            <a:r>
              <a:rPr lang="de-DE" sz="1700" dirty="0">
                <a:solidFill>
                  <a:srgbClr val="000000"/>
                </a:solidFill>
                <a:latin typeface="Arial" pitchFamily="34" charset="0"/>
                <a:cs typeface="Arial" pitchFamily="34" charset="0"/>
              </a:rPr>
              <a:t> sind nicht mehr verschließbar.“</a:t>
            </a:r>
            <a:endParaRPr lang="de-DE" sz="2000" dirty="0">
              <a:solidFill>
                <a:srgbClr val="000000"/>
              </a:solidFill>
              <a:latin typeface="Arial" pitchFamily="34" charset="0"/>
              <a:cs typeface="Arial" pitchFamily="34" charset="0"/>
            </a:endParaRPr>
          </a:p>
          <a:p>
            <a:pPr algn="just" fontAlgn="base">
              <a:lnSpc>
                <a:spcPct val="114000"/>
              </a:lnSpc>
              <a:spcBef>
                <a:spcPct val="0"/>
              </a:spcBef>
              <a:spcAft>
                <a:spcPct val="0"/>
              </a:spcAft>
            </a:pPr>
            <a:r>
              <a:rPr lang="de-DE" sz="1600" dirty="0">
                <a:solidFill>
                  <a:srgbClr val="000000"/>
                </a:solidFill>
                <a:latin typeface="Arial" pitchFamily="34" charset="0"/>
                <a:cs typeface="Arial" pitchFamily="34" charset="0"/>
              </a:rPr>
              <a:t>Auszug aus </a:t>
            </a:r>
            <a:r>
              <a:rPr lang="de-DE" sz="1600" dirty="0" err="1">
                <a:solidFill>
                  <a:srgbClr val="000000"/>
                </a:solidFill>
                <a:latin typeface="Arial" pitchFamily="34" charset="0"/>
                <a:cs typeface="Arial" pitchFamily="34" charset="0"/>
              </a:rPr>
              <a:t>Humanns</a:t>
            </a:r>
            <a:r>
              <a:rPr lang="de-DE" sz="1600" dirty="0">
                <a:solidFill>
                  <a:srgbClr val="000000"/>
                </a:solidFill>
                <a:latin typeface="Arial" pitchFamily="34" charset="0"/>
                <a:cs typeface="Arial" pitchFamily="34" charset="0"/>
              </a:rPr>
              <a:t> </a:t>
            </a:r>
            <a:r>
              <a:rPr lang="de-DE" sz="1600" i="1" dirty="0">
                <a:solidFill>
                  <a:srgbClr val="000000"/>
                </a:solidFill>
                <a:latin typeface="Arial" pitchFamily="34" charset="0"/>
                <a:cs typeface="Arial" pitchFamily="34" charset="0"/>
              </a:rPr>
              <a:t>Reisen nach Kleinasien und Nordsyrien </a:t>
            </a:r>
            <a:r>
              <a:rPr lang="de-DE" sz="1600" dirty="0">
                <a:solidFill>
                  <a:srgbClr val="000000"/>
                </a:solidFill>
                <a:latin typeface="Arial" pitchFamily="34" charset="0"/>
                <a:cs typeface="Arial" pitchFamily="34" charset="0"/>
              </a:rPr>
              <a:t>(Berlin 1890), S. 169.</a:t>
            </a:r>
            <a:endParaRPr lang="de-DE" sz="1600" i="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9252787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853.jpg"/>
          <p:cNvPicPr>
            <a:picLocks noChangeAspect="1"/>
          </p:cNvPicPr>
          <p:nvPr/>
        </p:nvPicPr>
        <p:blipFill rotWithShape="1">
          <a:blip r:embed="rId2" cstate="print"/>
          <a:srcRect r="16202"/>
          <a:stretch/>
        </p:blipFill>
        <p:spPr>
          <a:xfrm>
            <a:off x="1617476" y="2276872"/>
            <a:ext cx="7584189" cy="3816424"/>
          </a:xfrm>
          <a:prstGeom prst="rect">
            <a:avLst/>
          </a:prstGeom>
        </p:spPr>
      </p:pic>
      <p:pic>
        <p:nvPicPr>
          <p:cNvPr id="5" name="Grafik 4" descr="img854a.jpg"/>
          <p:cNvPicPr>
            <a:picLocks noChangeAspect="1"/>
          </p:cNvPicPr>
          <p:nvPr/>
        </p:nvPicPr>
        <p:blipFill>
          <a:blip r:embed="rId3" cstate="print"/>
          <a:stretch>
            <a:fillRect/>
          </a:stretch>
        </p:blipFill>
        <p:spPr>
          <a:xfrm>
            <a:off x="8040216" y="1052736"/>
            <a:ext cx="2486662" cy="2612888"/>
          </a:xfrm>
          <a:prstGeom prst="rect">
            <a:avLst/>
          </a:prstGeom>
        </p:spPr>
      </p:pic>
      <p:sp>
        <p:nvSpPr>
          <p:cNvPr id="3" name="Textfeld 2"/>
          <p:cNvSpPr txBox="1"/>
          <p:nvPr/>
        </p:nvSpPr>
        <p:spPr>
          <a:xfrm>
            <a:off x="9056964" y="4777946"/>
            <a:ext cx="1614616" cy="1200329"/>
          </a:xfrm>
          <a:prstGeom prst="rect">
            <a:avLst/>
          </a:prstGeom>
          <a:noFill/>
        </p:spPr>
        <p:txBody>
          <a:bodyPr wrap="square" rtlCol="0">
            <a:spAutoFit/>
          </a:bodyPr>
          <a:lstStyle/>
          <a:p>
            <a:r>
              <a:rPr lang="de-DE" dirty="0" smtClean="0"/>
              <a:t>Die Burg von Gaziantep. Zeichnung von Carl </a:t>
            </a:r>
            <a:r>
              <a:rPr lang="de-DE" dirty="0" err="1" smtClean="0"/>
              <a:t>Humann</a:t>
            </a:r>
            <a:endParaRPr lang="de-DE" dirty="0"/>
          </a:p>
        </p:txBody>
      </p:sp>
    </p:spTree>
    <p:extLst>
      <p:ext uri="{BB962C8B-B14F-4D97-AF65-F5344CB8AC3E}">
        <p14:creationId xmlns:p14="http://schemas.microsoft.com/office/powerpoint/2010/main" val="21226302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783632" y="1340769"/>
            <a:ext cx="6696744" cy="43028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lnSpc>
                <a:spcPct val="114000"/>
              </a:lnSpc>
              <a:spcBef>
                <a:spcPct val="0"/>
              </a:spcBef>
              <a:spcAft>
                <a:spcPct val="0"/>
              </a:spcAft>
            </a:pPr>
            <a:r>
              <a:rPr lang="de-DE" sz="2000" u="sng" dirty="0" err="1">
                <a:solidFill>
                  <a:srgbClr val="000000"/>
                </a:solidFill>
                <a:latin typeface="Arial" pitchFamily="34" charset="0"/>
                <a:cs typeface="Arial" pitchFamily="34" charset="0"/>
              </a:rPr>
              <a:t>Humann</a:t>
            </a:r>
            <a:r>
              <a:rPr lang="de-DE" sz="2000" u="sng" dirty="0">
                <a:solidFill>
                  <a:srgbClr val="000000"/>
                </a:solidFill>
                <a:latin typeface="Arial" pitchFamily="34" charset="0"/>
                <a:cs typeface="Arial" pitchFamily="34" charset="0"/>
              </a:rPr>
              <a:t> über das Leben in der Türkei in einem Brief an seine Eltern (1864):</a:t>
            </a:r>
          </a:p>
          <a:p>
            <a:pPr algn="just" fontAlgn="base">
              <a:lnSpc>
                <a:spcPct val="114000"/>
              </a:lnSpc>
              <a:spcBef>
                <a:spcPct val="0"/>
              </a:spcBef>
              <a:spcAft>
                <a:spcPct val="0"/>
              </a:spcAft>
            </a:pPr>
            <a:endParaRPr lang="de-DE" sz="2000" dirty="0">
              <a:solidFill>
                <a:srgbClr val="000000"/>
              </a:solidFill>
              <a:latin typeface="Arial" pitchFamily="34" charset="0"/>
              <a:cs typeface="Arial" pitchFamily="34" charset="0"/>
            </a:endParaRPr>
          </a:p>
          <a:p>
            <a:pPr algn="just" fontAlgn="base">
              <a:lnSpc>
                <a:spcPct val="114000"/>
              </a:lnSpc>
              <a:spcBef>
                <a:spcPct val="0"/>
              </a:spcBef>
              <a:spcAft>
                <a:spcPct val="0"/>
              </a:spcAft>
            </a:pPr>
            <a:r>
              <a:rPr lang="de-DE" i="1" dirty="0">
                <a:solidFill>
                  <a:srgbClr val="000000"/>
                </a:solidFill>
                <a:latin typeface="Arial" pitchFamily="34" charset="0"/>
                <a:cs typeface="Arial" pitchFamily="34" charset="0"/>
              </a:rPr>
              <a:t>„Hier in der Türkei lebt man in der Tat viel freier als in Preußen oder irgendeinem anderen deutschen Vaterlande. Für den Europäer wenigstens existiert Presse-, Versammlungs- und Redefreiheit in vollem Maße. Steuern bezahlt er verhältnismäßig sehr wenige, wenn auch der Staat von jeder Zigarette seinen Teil hat. Mit Pässen und anderer lästiger Aufsicht wird man nicht gequält. Jeder kann sich Geld verdienen, wie er will, ohne dass der Staat sich patriarchalisch ins Mittel legt, um den einen oder anderen vor Konkurrenz zu beschützen.“</a:t>
            </a:r>
          </a:p>
        </p:txBody>
      </p:sp>
    </p:spTree>
    <p:extLst>
      <p:ext uri="{BB962C8B-B14F-4D97-AF65-F5344CB8AC3E}">
        <p14:creationId xmlns:p14="http://schemas.microsoft.com/office/powerpoint/2010/main" val="30354060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Gaziantep.jpg"/>
          <p:cNvPicPr>
            <a:picLocks noChangeAspect="1"/>
          </p:cNvPicPr>
          <p:nvPr/>
        </p:nvPicPr>
        <p:blipFill>
          <a:blip r:embed="rId2" cstate="print"/>
          <a:stretch>
            <a:fillRect/>
          </a:stretch>
        </p:blipFill>
        <p:spPr>
          <a:xfrm>
            <a:off x="1619250" y="1443038"/>
            <a:ext cx="8953500" cy="3971925"/>
          </a:xfrm>
          <a:prstGeom prst="rect">
            <a:avLst/>
          </a:prstGeom>
        </p:spPr>
      </p:pic>
      <p:sp>
        <p:nvSpPr>
          <p:cNvPr id="3" name="Textfeld 2"/>
          <p:cNvSpPr txBox="1"/>
          <p:nvPr/>
        </p:nvSpPr>
        <p:spPr>
          <a:xfrm>
            <a:off x="4151784" y="980728"/>
            <a:ext cx="3744416" cy="369332"/>
          </a:xfrm>
          <a:prstGeom prst="rect">
            <a:avLst/>
          </a:prstGeom>
          <a:noFill/>
        </p:spPr>
        <p:txBody>
          <a:bodyPr wrap="square" rtlCol="0">
            <a:spAutoFit/>
          </a:bodyPr>
          <a:lstStyle/>
          <a:p>
            <a:pPr algn="ctr"/>
            <a:r>
              <a:rPr lang="de-DE" dirty="0">
                <a:solidFill>
                  <a:srgbClr val="000000"/>
                </a:solidFill>
                <a:latin typeface="Arial" pitchFamily="34" charset="0"/>
                <a:cs typeface="Arial" pitchFamily="34" charset="0"/>
              </a:rPr>
              <a:t>Gaziantep heute (2014)</a:t>
            </a:r>
          </a:p>
        </p:txBody>
      </p:sp>
    </p:spTree>
    <p:extLst>
      <p:ext uri="{BB962C8B-B14F-4D97-AF65-F5344CB8AC3E}">
        <p14:creationId xmlns:p14="http://schemas.microsoft.com/office/powerpoint/2010/main" val="9670108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783632" y="1844825"/>
            <a:ext cx="6768752" cy="26995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lnSpc>
                <a:spcPct val="114000"/>
              </a:lnSpc>
              <a:spcBef>
                <a:spcPct val="0"/>
              </a:spcBef>
              <a:spcAft>
                <a:spcPts val="1000"/>
              </a:spcAft>
            </a:pPr>
            <a:r>
              <a:rPr lang="de-DE" sz="1700" dirty="0">
                <a:solidFill>
                  <a:srgbClr val="000000"/>
                </a:solidFill>
                <a:latin typeface="Arial" pitchFamily="34" charset="0"/>
                <a:cs typeface="Arial" pitchFamily="34" charset="0"/>
              </a:rPr>
              <a:t>„Da über </a:t>
            </a:r>
            <a:r>
              <a:rPr lang="de-DE" sz="1700" dirty="0" err="1">
                <a:solidFill>
                  <a:srgbClr val="000000"/>
                </a:solidFill>
                <a:latin typeface="Arial" pitchFamily="34" charset="0"/>
                <a:cs typeface="Arial" pitchFamily="34" charset="0"/>
              </a:rPr>
              <a:t>Aintab</a:t>
            </a:r>
            <a:r>
              <a:rPr lang="de-DE" sz="1700" dirty="0">
                <a:solidFill>
                  <a:srgbClr val="000000"/>
                </a:solidFill>
                <a:latin typeface="Arial" pitchFamily="34" charset="0"/>
                <a:cs typeface="Arial" pitchFamily="34" charset="0"/>
              </a:rPr>
              <a:t> hinaus nordwärts Post- und Telegraphenverbindung aufhört, so mietete ich ferner einen berittenen Kurden – Hussein -, der uns wöchentlich die Post nachbringen und die unsrige zurück nach </a:t>
            </a:r>
            <a:r>
              <a:rPr lang="de-DE" sz="1700" dirty="0" err="1">
                <a:solidFill>
                  <a:srgbClr val="000000"/>
                </a:solidFill>
                <a:latin typeface="Arial" pitchFamily="34" charset="0"/>
                <a:cs typeface="Arial" pitchFamily="34" charset="0"/>
              </a:rPr>
              <a:t>Aintab</a:t>
            </a:r>
            <a:r>
              <a:rPr lang="de-DE" sz="1700" dirty="0">
                <a:solidFill>
                  <a:srgbClr val="000000"/>
                </a:solidFill>
                <a:latin typeface="Arial" pitchFamily="34" charset="0"/>
                <a:cs typeface="Arial" pitchFamily="34" charset="0"/>
              </a:rPr>
              <a:t> befördern sollte.</a:t>
            </a:r>
          </a:p>
          <a:p>
            <a:pPr algn="just" fontAlgn="base">
              <a:lnSpc>
                <a:spcPct val="114000"/>
              </a:lnSpc>
              <a:spcBef>
                <a:spcPct val="0"/>
              </a:spcBef>
              <a:spcAft>
                <a:spcPts val="1000"/>
              </a:spcAft>
            </a:pPr>
            <a:r>
              <a:rPr lang="de-DE" sz="1700" dirty="0">
                <a:solidFill>
                  <a:srgbClr val="000000"/>
                </a:solidFill>
                <a:latin typeface="Arial" pitchFamily="34" charset="0"/>
                <a:cs typeface="Arial" pitchFamily="34" charset="0"/>
              </a:rPr>
              <a:t>Somit kamen wir denn am Sonnabend den 26. Mai wieder in Marsch und zwar in der Richtung auf Rum-</a:t>
            </a:r>
            <a:r>
              <a:rPr lang="de-DE" sz="1700" dirty="0" err="1">
                <a:solidFill>
                  <a:srgbClr val="000000"/>
                </a:solidFill>
                <a:latin typeface="Arial" pitchFamily="34" charset="0"/>
                <a:cs typeface="Arial" pitchFamily="34" charset="0"/>
              </a:rPr>
              <a:t>kale</a:t>
            </a:r>
            <a:r>
              <a:rPr lang="de-DE" sz="1700" dirty="0">
                <a:solidFill>
                  <a:srgbClr val="000000"/>
                </a:solidFill>
                <a:latin typeface="Arial" pitchFamily="34" charset="0"/>
                <a:cs typeface="Arial" pitchFamily="34" charset="0"/>
              </a:rPr>
              <a:t>.“</a:t>
            </a:r>
            <a:endParaRPr lang="de-DE" sz="2000" dirty="0">
              <a:solidFill>
                <a:srgbClr val="000000"/>
              </a:solidFill>
              <a:latin typeface="Arial" pitchFamily="34" charset="0"/>
              <a:cs typeface="Arial" pitchFamily="34" charset="0"/>
            </a:endParaRPr>
          </a:p>
          <a:p>
            <a:pPr algn="just" fontAlgn="base">
              <a:lnSpc>
                <a:spcPct val="114000"/>
              </a:lnSpc>
              <a:spcBef>
                <a:spcPct val="0"/>
              </a:spcBef>
              <a:spcAft>
                <a:spcPct val="0"/>
              </a:spcAft>
            </a:pPr>
            <a:r>
              <a:rPr lang="de-DE" sz="1600" dirty="0">
                <a:solidFill>
                  <a:srgbClr val="000000"/>
                </a:solidFill>
                <a:latin typeface="Arial" pitchFamily="34" charset="0"/>
                <a:cs typeface="Arial" pitchFamily="34" charset="0"/>
              </a:rPr>
              <a:t>Auszug aus </a:t>
            </a:r>
            <a:r>
              <a:rPr lang="de-DE" sz="1600" dirty="0" err="1">
                <a:solidFill>
                  <a:srgbClr val="000000"/>
                </a:solidFill>
                <a:latin typeface="Arial" pitchFamily="34" charset="0"/>
                <a:cs typeface="Arial" pitchFamily="34" charset="0"/>
              </a:rPr>
              <a:t>Humanns</a:t>
            </a:r>
            <a:r>
              <a:rPr lang="de-DE" sz="1600" dirty="0">
                <a:solidFill>
                  <a:srgbClr val="000000"/>
                </a:solidFill>
                <a:latin typeface="Arial" pitchFamily="34" charset="0"/>
                <a:cs typeface="Arial" pitchFamily="34" charset="0"/>
              </a:rPr>
              <a:t> </a:t>
            </a:r>
            <a:r>
              <a:rPr lang="de-DE" sz="1600" i="1" dirty="0">
                <a:solidFill>
                  <a:srgbClr val="000000"/>
                </a:solidFill>
                <a:latin typeface="Arial" pitchFamily="34" charset="0"/>
                <a:cs typeface="Arial" pitchFamily="34" charset="0"/>
              </a:rPr>
              <a:t>Reisen nach Kleinasien und Nordsyrien </a:t>
            </a:r>
            <a:r>
              <a:rPr lang="de-DE" sz="1600" dirty="0">
                <a:solidFill>
                  <a:srgbClr val="000000"/>
                </a:solidFill>
                <a:latin typeface="Arial" pitchFamily="34" charset="0"/>
                <a:cs typeface="Arial" pitchFamily="34" charset="0"/>
              </a:rPr>
              <a:t>(Berlin 1890), S. 169.</a:t>
            </a:r>
            <a:endParaRPr lang="de-DE" sz="1600" i="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5516328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783632" y="1046182"/>
            <a:ext cx="6768752" cy="52136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lnSpc>
                <a:spcPct val="114000"/>
              </a:lnSpc>
              <a:spcBef>
                <a:spcPct val="0"/>
              </a:spcBef>
              <a:spcAft>
                <a:spcPts val="1000"/>
              </a:spcAft>
            </a:pPr>
            <a:r>
              <a:rPr lang="de-DE" sz="1700" dirty="0">
                <a:solidFill>
                  <a:srgbClr val="000000"/>
                </a:solidFill>
                <a:latin typeface="Arial" pitchFamily="34" charset="0"/>
                <a:cs typeface="Arial" pitchFamily="34" charset="0"/>
              </a:rPr>
              <a:t>„Wir rückten also an das </a:t>
            </a:r>
            <a:r>
              <a:rPr lang="de-DE" sz="1700" dirty="0" err="1">
                <a:solidFill>
                  <a:srgbClr val="000000"/>
                </a:solidFill>
                <a:latin typeface="Arial" pitchFamily="34" charset="0"/>
                <a:cs typeface="Arial" pitchFamily="34" charset="0"/>
              </a:rPr>
              <a:t>Felsenschloß</a:t>
            </a:r>
            <a:r>
              <a:rPr lang="de-DE" sz="1700" dirty="0">
                <a:solidFill>
                  <a:srgbClr val="000000"/>
                </a:solidFill>
                <a:latin typeface="Arial" pitchFamily="34" charset="0"/>
                <a:cs typeface="Arial" pitchFamily="34" charset="0"/>
              </a:rPr>
              <a:t> heran, in das wir durch eine enge Pforte Einlass gewannen. Hier lasse ich besser dem  General-</a:t>
            </a:r>
            <a:r>
              <a:rPr lang="de-DE" sz="1700" dirty="0" err="1">
                <a:solidFill>
                  <a:srgbClr val="000000"/>
                </a:solidFill>
                <a:latin typeface="Arial" pitchFamily="34" charset="0"/>
                <a:cs typeface="Arial" pitchFamily="34" charset="0"/>
              </a:rPr>
              <a:t>feldmarschall</a:t>
            </a:r>
            <a:r>
              <a:rPr lang="de-DE" sz="1700" dirty="0">
                <a:solidFill>
                  <a:srgbClr val="000000"/>
                </a:solidFill>
                <a:latin typeface="Arial" pitchFamily="34" charset="0"/>
                <a:cs typeface="Arial" pitchFamily="34" charset="0"/>
              </a:rPr>
              <a:t> Grafen v. Moltke das Wort:</a:t>
            </a:r>
          </a:p>
          <a:p>
            <a:pPr algn="just" fontAlgn="base">
              <a:lnSpc>
                <a:spcPct val="114000"/>
              </a:lnSpc>
              <a:spcBef>
                <a:spcPct val="0"/>
              </a:spcBef>
              <a:spcAft>
                <a:spcPts val="1000"/>
              </a:spcAft>
            </a:pPr>
            <a:r>
              <a:rPr lang="de-DE" sz="1700" dirty="0">
                <a:solidFill>
                  <a:srgbClr val="000000"/>
                </a:solidFill>
                <a:latin typeface="Arial" pitchFamily="34" charset="0"/>
                <a:cs typeface="Arial" pitchFamily="34" charset="0"/>
              </a:rPr>
              <a:t>	‚Bei Rum-</a:t>
            </a:r>
            <a:r>
              <a:rPr lang="de-DE" sz="1700" dirty="0" err="1">
                <a:solidFill>
                  <a:srgbClr val="000000"/>
                </a:solidFill>
                <a:latin typeface="Arial" pitchFamily="34" charset="0"/>
                <a:cs typeface="Arial" pitchFamily="34" charset="0"/>
              </a:rPr>
              <a:t>kale</a:t>
            </a:r>
            <a:r>
              <a:rPr lang="de-DE" sz="1700" dirty="0">
                <a:solidFill>
                  <a:srgbClr val="000000"/>
                </a:solidFill>
                <a:latin typeface="Arial" pitchFamily="34" charset="0"/>
                <a:cs typeface="Arial" pitchFamily="34" charset="0"/>
              </a:rPr>
              <a:t> ist es schwer zu sagen, wo der Fels		aufhört und die Menschenarbeit anfängt. Zunächst		hat man die Bergzunge, die auf der einen Seite vom		</a:t>
            </a:r>
            <a:r>
              <a:rPr lang="de-DE" sz="1700" dirty="0" err="1">
                <a:solidFill>
                  <a:srgbClr val="000000"/>
                </a:solidFill>
                <a:latin typeface="Arial" pitchFamily="34" charset="0"/>
                <a:cs typeface="Arial" pitchFamily="34" charset="0"/>
              </a:rPr>
              <a:t>Frat</a:t>
            </a:r>
            <a:r>
              <a:rPr lang="de-DE" sz="1700" dirty="0">
                <a:solidFill>
                  <a:srgbClr val="000000"/>
                </a:solidFill>
                <a:latin typeface="Arial" pitchFamily="34" charset="0"/>
                <a:cs typeface="Arial" pitchFamily="34" charset="0"/>
              </a:rPr>
              <a:t> [Euphrat], auf zwei andern von dem tiefen Thale		des </a:t>
            </a:r>
            <a:r>
              <a:rPr lang="de-DE" sz="1700" dirty="0" err="1">
                <a:solidFill>
                  <a:srgbClr val="000000"/>
                </a:solidFill>
                <a:latin typeface="Arial" pitchFamily="34" charset="0"/>
                <a:cs typeface="Arial" pitchFamily="34" charset="0"/>
              </a:rPr>
              <a:t>Marsifan</a:t>
            </a:r>
            <a:r>
              <a:rPr lang="de-DE" sz="1700" dirty="0">
                <a:solidFill>
                  <a:srgbClr val="000000"/>
                </a:solidFill>
                <a:latin typeface="Arial" pitchFamily="34" charset="0"/>
                <a:cs typeface="Arial" pitchFamily="34" charset="0"/>
              </a:rPr>
              <a:t>-Baches umschlossen ist, in einer Höhe		von 40 bis 100 Fuß senkrecht abgeschnitten; auf dieser		Wand erheben sich die Mauern aus demselben weißlichen	Gestein an 60 Fuß hoch, mit Zinnen, </a:t>
            </a:r>
            <a:r>
              <a:rPr lang="de-DE" sz="1700" dirty="0" err="1">
                <a:solidFill>
                  <a:srgbClr val="000000"/>
                </a:solidFill>
                <a:latin typeface="Arial" pitchFamily="34" charset="0"/>
                <a:cs typeface="Arial" pitchFamily="34" charset="0"/>
              </a:rPr>
              <a:t>Thürmen</a:t>
            </a:r>
            <a:r>
              <a:rPr lang="de-DE" sz="1700" dirty="0">
                <a:solidFill>
                  <a:srgbClr val="000000"/>
                </a:solidFill>
                <a:latin typeface="Arial" pitchFamily="34" charset="0"/>
                <a:cs typeface="Arial" pitchFamily="34" charset="0"/>
              </a:rPr>
              <a:t> und 		</a:t>
            </a:r>
            <a:r>
              <a:rPr lang="de-DE" sz="1700" dirty="0" err="1">
                <a:solidFill>
                  <a:srgbClr val="000000"/>
                </a:solidFill>
                <a:latin typeface="Arial" pitchFamily="34" charset="0"/>
                <a:cs typeface="Arial" pitchFamily="34" charset="0"/>
              </a:rPr>
              <a:t>Machicoulis</a:t>
            </a:r>
            <a:r>
              <a:rPr lang="de-DE" sz="1700" dirty="0">
                <a:solidFill>
                  <a:srgbClr val="000000"/>
                </a:solidFill>
                <a:latin typeface="Arial" pitchFamily="34" charset="0"/>
                <a:cs typeface="Arial" pitchFamily="34" charset="0"/>
              </a:rPr>
              <a:t> […].‘</a:t>
            </a:r>
          </a:p>
          <a:p>
            <a:pPr algn="just" fontAlgn="base">
              <a:lnSpc>
                <a:spcPct val="114000"/>
              </a:lnSpc>
              <a:spcBef>
                <a:spcPct val="0"/>
              </a:spcBef>
              <a:spcAft>
                <a:spcPts val="1000"/>
              </a:spcAft>
            </a:pPr>
            <a:r>
              <a:rPr lang="de-DE" sz="1700" dirty="0">
                <a:solidFill>
                  <a:srgbClr val="000000"/>
                </a:solidFill>
                <a:latin typeface="Arial" pitchFamily="34" charset="0"/>
                <a:cs typeface="Arial" pitchFamily="34" charset="0"/>
              </a:rPr>
              <a:t>Die stattlichen Mauern und der stattliche Fels stehen auch heute noch und werden noch manches Jahrhundert so stehen.“</a:t>
            </a:r>
            <a:endParaRPr lang="de-DE" sz="2000" dirty="0">
              <a:solidFill>
                <a:srgbClr val="000000"/>
              </a:solidFill>
              <a:latin typeface="Arial" pitchFamily="34" charset="0"/>
              <a:cs typeface="Arial" pitchFamily="34" charset="0"/>
            </a:endParaRPr>
          </a:p>
          <a:p>
            <a:pPr algn="just" fontAlgn="base">
              <a:lnSpc>
                <a:spcPct val="114000"/>
              </a:lnSpc>
              <a:spcBef>
                <a:spcPct val="0"/>
              </a:spcBef>
              <a:spcAft>
                <a:spcPct val="0"/>
              </a:spcAft>
            </a:pPr>
            <a:r>
              <a:rPr lang="de-DE" sz="1600" dirty="0">
                <a:solidFill>
                  <a:srgbClr val="000000"/>
                </a:solidFill>
                <a:latin typeface="Arial" pitchFamily="34" charset="0"/>
                <a:cs typeface="Arial" pitchFamily="34" charset="0"/>
              </a:rPr>
              <a:t>Auszug aus </a:t>
            </a:r>
            <a:r>
              <a:rPr lang="de-DE" sz="1600" dirty="0" err="1">
                <a:solidFill>
                  <a:srgbClr val="000000"/>
                </a:solidFill>
                <a:latin typeface="Arial" pitchFamily="34" charset="0"/>
                <a:cs typeface="Arial" pitchFamily="34" charset="0"/>
              </a:rPr>
              <a:t>Humanns</a:t>
            </a:r>
            <a:r>
              <a:rPr lang="de-DE" sz="1600" dirty="0">
                <a:solidFill>
                  <a:srgbClr val="000000"/>
                </a:solidFill>
                <a:latin typeface="Arial" pitchFamily="34" charset="0"/>
                <a:cs typeface="Arial" pitchFamily="34" charset="0"/>
              </a:rPr>
              <a:t> </a:t>
            </a:r>
            <a:r>
              <a:rPr lang="de-DE" sz="1600" i="1" dirty="0">
                <a:solidFill>
                  <a:srgbClr val="000000"/>
                </a:solidFill>
                <a:latin typeface="Arial" pitchFamily="34" charset="0"/>
                <a:cs typeface="Arial" pitchFamily="34" charset="0"/>
              </a:rPr>
              <a:t>Reisen nach Kleinasien und Nordsyrien </a:t>
            </a:r>
            <a:r>
              <a:rPr lang="de-DE" sz="1600" dirty="0">
                <a:solidFill>
                  <a:srgbClr val="000000"/>
                </a:solidFill>
                <a:latin typeface="Arial" pitchFamily="34" charset="0"/>
                <a:cs typeface="Arial" pitchFamily="34" charset="0"/>
              </a:rPr>
              <a:t>(Berlin 1890), S. 177.</a:t>
            </a:r>
            <a:endParaRPr lang="de-DE" sz="1600" i="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0979898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Rumkale.JPG"/>
          <p:cNvPicPr>
            <a:picLocks noChangeAspect="1"/>
          </p:cNvPicPr>
          <p:nvPr/>
        </p:nvPicPr>
        <p:blipFill>
          <a:blip r:embed="rId2" cstate="print">
            <a:grayscl/>
          </a:blip>
          <a:stretch>
            <a:fillRect/>
          </a:stretch>
        </p:blipFill>
        <p:spPr>
          <a:xfrm>
            <a:off x="2135560" y="1268760"/>
            <a:ext cx="7769196" cy="46357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p:cNvSpPr txBox="1"/>
          <p:nvPr/>
        </p:nvSpPr>
        <p:spPr>
          <a:xfrm>
            <a:off x="4223792" y="836712"/>
            <a:ext cx="3744416" cy="369332"/>
          </a:xfrm>
          <a:prstGeom prst="rect">
            <a:avLst/>
          </a:prstGeom>
          <a:noFill/>
        </p:spPr>
        <p:txBody>
          <a:bodyPr wrap="square" rtlCol="0">
            <a:spAutoFit/>
          </a:bodyPr>
          <a:lstStyle/>
          <a:p>
            <a:pPr algn="ctr"/>
            <a:r>
              <a:rPr lang="de-DE" dirty="0" err="1">
                <a:solidFill>
                  <a:srgbClr val="000000"/>
                </a:solidFill>
                <a:latin typeface="Arial" pitchFamily="34" charset="0"/>
                <a:cs typeface="Arial" pitchFamily="34" charset="0"/>
              </a:rPr>
              <a:t>Rumkale</a:t>
            </a:r>
            <a:endParaRPr lang="de-DE"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1789503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23792" y="836712"/>
            <a:ext cx="3744416" cy="369332"/>
          </a:xfrm>
          <a:prstGeom prst="rect">
            <a:avLst/>
          </a:prstGeom>
          <a:noFill/>
        </p:spPr>
        <p:txBody>
          <a:bodyPr wrap="square" rtlCol="0">
            <a:spAutoFit/>
          </a:bodyPr>
          <a:lstStyle/>
          <a:p>
            <a:pPr algn="ctr"/>
            <a:r>
              <a:rPr lang="de-DE" dirty="0" err="1">
                <a:solidFill>
                  <a:srgbClr val="000000"/>
                </a:solidFill>
                <a:latin typeface="Arial" pitchFamily="34" charset="0"/>
                <a:cs typeface="Arial" pitchFamily="34" charset="0"/>
              </a:rPr>
              <a:t>Rumkale</a:t>
            </a:r>
            <a:r>
              <a:rPr lang="de-DE" dirty="0">
                <a:solidFill>
                  <a:srgbClr val="000000"/>
                </a:solidFill>
                <a:latin typeface="Arial" pitchFamily="34" charset="0"/>
                <a:cs typeface="Arial" pitchFamily="34" charset="0"/>
              </a:rPr>
              <a:t> heute</a:t>
            </a:r>
          </a:p>
        </p:txBody>
      </p:sp>
      <p:pic>
        <p:nvPicPr>
          <p:cNvPr id="4" name="Grafik 3" descr="Rumkale.jpg"/>
          <p:cNvPicPr>
            <a:picLocks noChangeAspect="1"/>
          </p:cNvPicPr>
          <p:nvPr/>
        </p:nvPicPr>
        <p:blipFill>
          <a:blip r:embed="rId2" cstate="print"/>
          <a:stretch>
            <a:fillRect/>
          </a:stretch>
        </p:blipFill>
        <p:spPr>
          <a:xfrm>
            <a:off x="2423592" y="1267038"/>
            <a:ext cx="7416824" cy="4826258"/>
          </a:xfrm>
          <a:prstGeom prst="rect">
            <a:avLst/>
          </a:prstGeom>
        </p:spPr>
      </p:pic>
    </p:spTree>
    <p:extLst>
      <p:ext uri="{BB962C8B-B14F-4D97-AF65-F5344CB8AC3E}">
        <p14:creationId xmlns:p14="http://schemas.microsoft.com/office/powerpoint/2010/main" val="10374590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856.jpg"/>
          <p:cNvPicPr>
            <a:picLocks noChangeAspect="1"/>
          </p:cNvPicPr>
          <p:nvPr/>
        </p:nvPicPr>
        <p:blipFill rotWithShape="1">
          <a:blip r:embed="rId2" cstate="print"/>
          <a:srcRect r="17247"/>
          <a:stretch/>
        </p:blipFill>
        <p:spPr>
          <a:xfrm>
            <a:off x="2409648" y="908720"/>
            <a:ext cx="6165941" cy="5256584"/>
          </a:xfrm>
          <a:prstGeom prst="rect">
            <a:avLst/>
          </a:prstGeom>
        </p:spPr>
      </p:pic>
      <p:sp>
        <p:nvSpPr>
          <p:cNvPr id="3" name="Textfeld 2"/>
          <p:cNvSpPr txBox="1"/>
          <p:nvPr/>
        </p:nvSpPr>
        <p:spPr>
          <a:xfrm>
            <a:off x="8517924" y="4876800"/>
            <a:ext cx="2010033" cy="1200329"/>
          </a:xfrm>
          <a:prstGeom prst="rect">
            <a:avLst/>
          </a:prstGeom>
          <a:noFill/>
        </p:spPr>
        <p:txBody>
          <a:bodyPr wrap="square" rtlCol="0">
            <a:spAutoFit/>
          </a:bodyPr>
          <a:lstStyle/>
          <a:p>
            <a:r>
              <a:rPr lang="de-DE" dirty="0" smtClean="0"/>
              <a:t>Skizze von </a:t>
            </a:r>
            <a:r>
              <a:rPr lang="de-DE" dirty="0" err="1" smtClean="0"/>
              <a:t>Samosata</a:t>
            </a:r>
            <a:r>
              <a:rPr lang="de-DE" dirty="0" smtClean="0"/>
              <a:t>. Aufgenommen von Carl </a:t>
            </a:r>
            <a:r>
              <a:rPr lang="de-DE" dirty="0" err="1" smtClean="0"/>
              <a:t>Humann</a:t>
            </a:r>
            <a:endParaRPr lang="de-DE" dirty="0"/>
          </a:p>
        </p:txBody>
      </p:sp>
    </p:spTree>
    <p:extLst>
      <p:ext uri="{BB962C8B-B14F-4D97-AF65-F5344CB8AC3E}">
        <p14:creationId xmlns:p14="http://schemas.microsoft.com/office/powerpoint/2010/main" val="12428796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Karakusch.JPG"/>
          <p:cNvPicPr>
            <a:picLocks noChangeAspect="1"/>
          </p:cNvPicPr>
          <p:nvPr/>
        </p:nvPicPr>
        <p:blipFill>
          <a:blip r:embed="rId2" cstate="print">
            <a:grayscl/>
          </a:blip>
          <a:stretch>
            <a:fillRect/>
          </a:stretch>
        </p:blipFill>
        <p:spPr>
          <a:xfrm>
            <a:off x="2279576" y="1628801"/>
            <a:ext cx="7614584" cy="4320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4223792" y="1196752"/>
            <a:ext cx="3744416" cy="369332"/>
          </a:xfrm>
          <a:prstGeom prst="rect">
            <a:avLst/>
          </a:prstGeom>
          <a:noFill/>
        </p:spPr>
        <p:txBody>
          <a:bodyPr wrap="square" rtlCol="0">
            <a:spAutoFit/>
          </a:bodyPr>
          <a:lstStyle/>
          <a:p>
            <a:pPr algn="ctr"/>
            <a:r>
              <a:rPr lang="de-DE">
                <a:solidFill>
                  <a:srgbClr val="000000"/>
                </a:solidFill>
                <a:latin typeface="Arial" pitchFamily="34" charset="0"/>
                <a:cs typeface="Arial" pitchFamily="34" charset="0"/>
              </a:rPr>
              <a:t>Karakuş-Tumulus</a:t>
            </a:r>
            <a:endParaRPr lang="de-DE"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163737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Karakus Tumulus.jpg"/>
          <p:cNvPicPr>
            <a:picLocks noChangeAspect="1"/>
          </p:cNvPicPr>
          <p:nvPr/>
        </p:nvPicPr>
        <p:blipFill>
          <a:blip r:embed="rId2" cstate="print"/>
          <a:stretch>
            <a:fillRect/>
          </a:stretch>
        </p:blipFill>
        <p:spPr>
          <a:xfrm>
            <a:off x="2351584" y="1124744"/>
            <a:ext cx="7488832" cy="4989434"/>
          </a:xfrm>
          <a:prstGeom prst="rect">
            <a:avLst/>
          </a:prstGeom>
        </p:spPr>
      </p:pic>
      <p:sp>
        <p:nvSpPr>
          <p:cNvPr id="3" name="Rechteck 2"/>
          <p:cNvSpPr/>
          <p:nvPr/>
        </p:nvSpPr>
        <p:spPr>
          <a:xfrm>
            <a:off x="4214858" y="755412"/>
            <a:ext cx="2625462" cy="369332"/>
          </a:xfrm>
          <a:prstGeom prst="rect">
            <a:avLst/>
          </a:prstGeom>
        </p:spPr>
        <p:txBody>
          <a:bodyPr wrap="none">
            <a:spAutoFit/>
          </a:bodyPr>
          <a:lstStyle/>
          <a:p>
            <a:pPr algn="ctr"/>
            <a:r>
              <a:rPr lang="de-DE" dirty="0" err="1" smtClean="0">
                <a:solidFill>
                  <a:srgbClr val="000000"/>
                </a:solidFill>
                <a:latin typeface="Arial" pitchFamily="34" charset="0"/>
                <a:cs typeface="Arial" pitchFamily="34" charset="0"/>
              </a:rPr>
              <a:t>Karakuş</a:t>
            </a:r>
            <a:r>
              <a:rPr lang="de-DE" dirty="0" smtClean="0">
                <a:solidFill>
                  <a:srgbClr val="000000"/>
                </a:solidFill>
                <a:latin typeface="Arial" pitchFamily="34" charset="0"/>
                <a:cs typeface="Arial" pitchFamily="34" charset="0"/>
              </a:rPr>
              <a:t>-Tumulus heute</a:t>
            </a:r>
            <a:endParaRPr lang="de-DE"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9713427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857.jpg"/>
          <p:cNvPicPr>
            <a:picLocks noChangeAspect="1"/>
          </p:cNvPicPr>
          <p:nvPr/>
        </p:nvPicPr>
        <p:blipFill rotWithShape="1">
          <a:blip r:embed="rId2" cstate="print"/>
          <a:srcRect t="22312"/>
          <a:stretch/>
        </p:blipFill>
        <p:spPr>
          <a:xfrm>
            <a:off x="1703513" y="2413686"/>
            <a:ext cx="8683699" cy="3735692"/>
          </a:xfrm>
          <a:prstGeom prst="rect">
            <a:avLst/>
          </a:prstGeom>
        </p:spPr>
      </p:pic>
      <p:sp>
        <p:nvSpPr>
          <p:cNvPr id="3" name="Textfeld 2"/>
          <p:cNvSpPr txBox="1"/>
          <p:nvPr/>
        </p:nvSpPr>
        <p:spPr>
          <a:xfrm>
            <a:off x="7092779" y="1490356"/>
            <a:ext cx="3179806" cy="923330"/>
          </a:xfrm>
          <a:prstGeom prst="rect">
            <a:avLst/>
          </a:prstGeom>
          <a:noFill/>
        </p:spPr>
        <p:txBody>
          <a:bodyPr wrap="square" rtlCol="0">
            <a:spAutoFit/>
          </a:bodyPr>
          <a:lstStyle/>
          <a:p>
            <a:r>
              <a:rPr lang="de-DE" dirty="0" smtClean="0"/>
              <a:t>Der </a:t>
            </a:r>
            <a:r>
              <a:rPr lang="de-DE" dirty="0" err="1" smtClean="0"/>
              <a:t>Karakuş</a:t>
            </a:r>
            <a:r>
              <a:rPr lang="de-DE" dirty="0" smtClean="0"/>
              <a:t>-Tumulus. Ergänzungsskizze einer Säulengruppe von Carl </a:t>
            </a:r>
            <a:r>
              <a:rPr lang="de-DE" dirty="0" err="1" smtClean="0"/>
              <a:t>Humann</a:t>
            </a:r>
            <a:endParaRPr lang="de-DE" dirty="0"/>
          </a:p>
        </p:txBody>
      </p:sp>
    </p:spTree>
    <p:extLst>
      <p:ext uri="{BB962C8B-B14F-4D97-AF65-F5344CB8AC3E}">
        <p14:creationId xmlns:p14="http://schemas.microsoft.com/office/powerpoint/2010/main" val="35845297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Karakusch Plan.JPG"/>
          <p:cNvPicPr>
            <a:picLocks noChangeAspect="1"/>
          </p:cNvPicPr>
          <p:nvPr/>
        </p:nvPicPr>
        <p:blipFill>
          <a:blip r:embed="rId2" cstate="print">
            <a:grayscl/>
          </a:blip>
          <a:stretch>
            <a:fillRect/>
          </a:stretch>
        </p:blipFill>
        <p:spPr>
          <a:xfrm>
            <a:off x="2892548" y="980728"/>
            <a:ext cx="4911608" cy="5472608"/>
          </a:xfrm>
          <a:prstGeom prst="rect">
            <a:avLst/>
          </a:prstGeom>
        </p:spPr>
      </p:pic>
      <p:sp>
        <p:nvSpPr>
          <p:cNvPr id="3" name="Textfeld 2"/>
          <p:cNvSpPr txBox="1"/>
          <p:nvPr/>
        </p:nvSpPr>
        <p:spPr>
          <a:xfrm>
            <a:off x="7824192" y="1556793"/>
            <a:ext cx="2160240" cy="1200329"/>
          </a:xfrm>
          <a:prstGeom prst="rect">
            <a:avLst/>
          </a:prstGeom>
          <a:noFill/>
        </p:spPr>
        <p:txBody>
          <a:bodyPr wrap="square" rtlCol="0">
            <a:spAutoFit/>
          </a:bodyPr>
          <a:lstStyle/>
          <a:p>
            <a:pPr algn="ctr"/>
            <a:r>
              <a:rPr lang="de-DE" b="1" dirty="0" err="1">
                <a:solidFill>
                  <a:srgbClr val="000000"/>
                </a:solidFill>
                <a:latin typeface="Arial" pitchFamily="34" charset="0"/>
                <a:cs typeface="Arial" pitchFamily="34" charset="0"/>
              </a:rPr>
              <a:t>Karakuš</a:t>
            </a:r>
            <a:r>
              <a:rPr lang="de-DE" b="1" dirty="0">
                <a:solidFill>
                  <a:srgbClr val="000000"/>
                </a:solidFill>
                <a:latin typeface="Arial" pitchFamily="34" charset="0"/>
                <a:cs typeface="Arial" pitchFamily="34" charset="0"/>
              </a:rPr>
              <a:t>-Tumulus</a:t>
            </a:r>
          </a:p>
          <a:p>
            <a:pPr algn="ctr"/>
            <a:r>
              <a:rPr lang="de-DE" dirty="0">
                <a:solidFill>
                  <a:srgbClr val="000000"/>
                </a:solidFill>
                <a:latin typeface="Arial" pitchFamily="34" charset="0"/>
                <a:cs typeface="Arial" pitchFamily="34" charset="0"/>
              </a:rPr>
              <a:t>vermessen und dokumentiert durch </a:t>
            </a:r>
            <a:r>
              <a:rPr lang="de-DE" dirty="0" err="1">
                <a:solidFill>
                  <a:srgbClr val="000000"/>
                </a:solidFill>
                <a:latin typeface="Arial" pitchFamily="34" charset="0"/>
                <a:cs typeface="Arial" pitchFamily="34" charset="0"/>
              </a:rPr>
              <a:t>Humann</a:t>
            </a:r>
            <a:endParaRPr lang="de-DE"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6469287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087888" y="1060625"/>
            <a:ext cx="4752528" cy="5295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lnSpc>
                <a:spcPct val="114000"/>
              </a:lnSpc>
              <a:spcBef>
                <a:spcPct val="0"/>
              </a:spcBef>
              <a:spcAft>
                <a:spcPts val="1000"/>
              </a:spcAft>
            </a:pPr>
            <a:r>
              <a:rPr lang="de-DE" sz="2000" u="sng" dirty="0">
                <a:solidFill>
                  <a:srgbClr val="000000"/>
                </a:solidFill>
                <a:latin typeface="Arial" pitchFamily="34" charset="0"/>
                <a:cs typeface="Arial" pitchFamily="34" charset="0"/>
              </a:rPr>
              <a:t>Brief an seinen Vater Franz </a:t>
            </a:r>
            <a:r>
              <a:rPr lang="de-DE" sz="2000" u="sng" dirty="0" err="1">
                <a:solidFill>
                  <a:srgbClr val="000000"/>
                </a:solidFill>
                <a:latin typeface="Arial" pitchFamily="34" charset="0"/>
                <a:cs typeface="Arial" pitchFamily="34" charset="0"/>
              </a:rPr>
              <a:t>Humann</a:t>
            </a:r>
            <a:r>
              <a:rPr lang="de-DE" sz="2000" u="sng" dirty="0">
                <a:solidFill>
                  <a:srgbClr val="000000"/>
                </a:solidFill>
                <a:latin typeface="Arial" pitchFamily="34" charset="0"/>
                <a:cs typeface="Arial" pitchFamily="34" charset="0"/>
              </a:rPr>
              <a:t>, der ihn zur Übernahme einer Krupp-Agentur überreden wollte (1865):</a:t>
            </a:r>
            <a:endParaRPr lang="de-DE" sz="2000" dirty="0">
              <a:solidFill>
                <a:srgbClr val="000000"/>
              </a:solidFill>
              <a:latin typeface="Arial" pitchFamily="34" charset="0"/>
              <a:cs typeface="Arial" pitchFamily="34" charset="0"/>
            </a:endParaRPr>
          </a:p>
          <a:p>
            <a:pPr algn="just">
              <a:lnSpc>
                <a:spcPct val="114000"/>
              </a:lnSpc>
              <a:spcAft>
                <a:spcPts val="1000"/>
              </a:spcAft>
            </a:pPr>
            <a:r>
              <a:rPr lang="de-DE" sz="1700" i="1" dirty="0">
                <a:solidFill>
                  <a:srgbClr val="000000"/>
                </a:solidFill>
                <a:latin typeface="Arial" pitchFamily="34" charset="0"/>
                <a:cs typeface="Arial" pitchFamily="34" charset="0"/>
              </a:rPr>
              <a:t>„Erstens bin ich nicht Kaufmann und kenne mich nicht aus auf Stahl und Eisenwaren, würde also nur ein Stümper im Fache sein. </a:t>
            </a:r>
          </a:p>
          <a:p>
            <a:pPr algn="just">
              <a:lnSpc>
                <a:spcPct val="114000"/>
              </a:lnSpc>
            </a:pPr>
            <a:r>
              <a:rPr lang="de-DE" sz="1700" i="1" dirty="0">
                <a:solidFill>
                  <a:srgbClr val="000000"/>
                </a:solidFill>
                <a:latin typeface="Arial" pitchFamily="34" charset="0"/>
                <a:cs typeface="Arial" pitchFamily="34" charset="0"/>
              </a:rPr>
              <a:t>Zweitens, warum soll ich ein gutes, lohnendes Fach, das mir eine glänzende Karriere öffnet, aufgeben und umsatteln? Ja, in meinem Fache kann sich jeden Tag die Gelegenheit bieten, einen Hauptschlag auszuführen und plötzlich zum reichen Manne zu werden. Deshalb bin ich fest entschlossen, lieber Vater, bei meinem Leisten zu bleiben, und bitte Dich, nicht mehr an die </a:t>
            </a:r>
            <a:r>
              <a:rPr lang="de-DE" sz="1700" i="1" dirty="0" err="1">
                <a:solidFill>
                  <a:srgbClr val="000000"/>
                </a:solidFill>
                <a:latin typeface="Arial" pitchFamily="34" charset="0"/>
                <a:cs typeface="Arial" pitchFamily="34" charset="0"/>
              </a:rPr>
              <a:t>Kruppsche</a:t>
            </a:r>
            <a:r>
              <a:rPr lang="de-DE" sz="1700" i="1" dirty="0">
                <a:solidFill>
                  <a:srgbClr val="000000"/>
                </a:solidFill>
                <a:latin typeface="Arial" pitchFamily="34" charset="0"/>
                <a:cs typeface="Arial" pitchFamily="34" charset="0"/>
              </a:rPr>
              <a:t> Agentur zu denken.“</a:t>
            </a:r>
          </a:p>
          <a:p>
            <a:pPr algn="just" fontAlgn="base">
              <a:lnSpc>
                <a:spcPct val="114000"/>
              </a:lnSpc>
              <a:spcBef>
                <a:spcPct val="0"/>
              </a:spcBef>
              <a:spcAft>
                <a:spcPct val="0"/>
              </a:spcAft>
            </a:pPr>
            <a:endParaRPr lang="de-DE" i="1" dirty="0">
              <a:solidFill>
                <a:srgbClr val="000000"/>
              </a:solidFill>
              <a:latin typeface="Arial" pitchFamily="34" charset="0"/>
              <a:cs typeface="Arial" pitchFamily="34" charset="0"/>
            </a:endParaRPr>
          </a:p>
        </p:txBody>
      </p:sp>
      <p:pic>
        <p:nvPicPr>
          <p:cNvPr id="3" name="Grafik 2" descr="img827.jpg"/>
          <p:cNvPicPr>
            <a:picLocks noChangeAspect="1"/>
          </p:cNvPicPr>
          <p:nvPr/>
        </p:nvPicPr>
        <p:blipFill rotWithShape="1">
          <a:blip r:embed="rId2" cstate="print"/>
          <a:srcRect b="3073"/>
          <a:stretch/>
        </p:blipFill>
        <p:spPr>
          <a:xfrm>
            <a:off x="1910234" y="1196752"/>
            <a:ext cx="3088471" cy="4800394"/>
          </a:xfrm>
          <a:prstGeom prst="rect">
            <a:avLst/>
          </a:prstGeom>
        </p:spPr>
      </p:pic>
      <p:sp>
        <p:nvSpPr>
          <p:cNvPr id="2" name="Textfeld 1"/>
          <p:cNvSpPr txBox="1"/>
          <p:nvPr/>
        </p:nvSpPr>
        <p:spPr>
          <a:xfrm>
            <a:off x="1910234" y="5997146"/>
            <a:ext cx="4481384" cy="261610"/>
          </a:xfrm>
          <a:prstGeom prst="rect">
            <a:avLst/>
          </a:prstGeom>
          <a:noFill/>
        </p:spPr>
        <p:txBody>
          <a:bodyPr wrap="square" rtlCol="0">
            <a:spAutoFit/>
          </a:bodyPr>
          <a:lstStyle/>
          <a:p>
            <a:r>
              <a:rPr lang="de-DE" sz="1100" dirty="0" smtClean="0"/>
              <a:t>Carl </a:t>
            </a:r>
            <a:r>
              <a:rPr lang="de-DE" sz="1100" dirty="0" err="1" smtClean="0"/>
              <a:t>Humann</a:t>
            </a:r>
            <a:r>
              <a:rPr lang="de-DE" sz="1100" dirty="0" smtClean="0"/>
              <a:t> in Konstantinopel im Jahr 1865</a:t>
            </a:r>
            <a:endParaRPr lang="de-DE" sz="1100" dirty="0"/>
          </a:p>
        </p:txBody>
      </p:sp>
    </p:spTree>
    <p:extLst>
      <p:ext uri="{BB962C8B-B14F-4D97-AF65-F5344CB8AC3E}">
        <p14:creationId xmlns:p14="http://schemas.microsoft.com/office/powerpoint/2010/main" val="16811273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5640" y="1718889"/>
            <a:ext cx="6768752" cy="38332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lnSpc>
                <a:spcPct val="114000"/>
              </a:lnSpc>
              <a:spcBef>
                <a:spcPct val="0"/>
              </a:spcBef>
              <a:spcAft>
                <a:spcPts val="1000"/>
              </a:spcAft>
            </a:pPr>
            <a:r>
              <a:rPr lang="de-DE" sz="1700" dirty="0">
                <a:solidFill>
                  <a:srgbClr val="000000"/>
                </a:solidFill>
                <a:latin typeface="Arial" pitchFamily="34" charset="0"/>
                <a:cs typeface="Arial" pitchFamily="34" charset="0"/>
              </a:rPr>
              <a:t>„Am nächsten Tage, Mittwoch den 6. Juni, schickten wir die Lasttiere voraus nach </a:t>
            </a:r>
            <a:r>
              <a:rPr lang="de-DE" sz="1700" dirty="0" err="1">
                <a:solidFill>
                  <a:srgbClr val="000000"/>
                </a:solidFill>
                <a:latin typeface="Arial" pitchFamily="34" charset="0"/>
                <a:cs typeface="Arial" pitchFamily="34" charset="0"/>
              </a:rPr>
              <a:t>Kiakhta</a:t>
            </a:r>
            <a:r>
              <a:rPr lang="de-DE" sz="1700" dirty="0">
                <a:solidFill>
                  <a:srgbClr val="000000"/>
                </a:solidFill>
                <a:latin typeface="Arial" pitchFamily="34" charset="0"/>
                <a:cs typeface="Arial" pitchFamily="34" charset="0"/>
              </a:rPr>
              <a:t> und ritten den Kara-kusch steil hinab […].</a:t>
            </a:r>
          </a:p>
          <a:p>
            <a:pPr algn="just" fontAlgn="base">
              <a:lnSpc>
                <a:spcPct val="114000"/>
              </a:lnSpc>
              <a:spcBef>
                <a:spcPct val="0"/>
              </a:spcBef>
              <a:spcAft>
                <a:spcPts val="1000"/>
              </a:spcAft>
            </a:pPr>
            <a:r>
              <a:rPr lang="de-DE" sz="1700" dirty="0">
                <a:solidFill>
                  <a:srgbClr val="000000"/>
                </a:solidFill>
                <a:latin typeface="Arial" pitchFamily="34" charset="0"/>
                <a:cs typeface="Arial" pitchFamily="34" charset="0"/>
              </a:rPr>
              <a:t>Dann </a:t>
            </a:r>
            <a:r>
              <a:rPr lang="de-DE" sz="1700" dirty="0" err="1">
                <a:solidFill>
                  <a:srgbClr val="000000"/>
                </a:solidFill>
                <a:latin typeface="Arial" pitchFamily="34" charset="0"/>
                <a:cs typeface="Arial" pitchFamily="34" charset="0"/>
              </a:rPr>
              <a:t>gings</a:t>
            </a:r>
            <a:r>
              <a:rPr lang="de-DE" sz="1700" dirty="0">
                <a:solidFill>
                  <a:srgbClr val="000000"/>
                </a:solidFill>
                <a:latin typeface="Arial" pitchFamily="34" charset="0"/>
                <a:cs typeface="Arial" pitchFamily="34" charset="0"/>
              </a:rPr>
              <a:t> über eine kleine Anhöhe und plötzlich schauten wir in die gähnende Felsöffnung des </a:t>
            </a:r>
            <a:r>
              <a:rPr lang="de-DE" sz="1700" dirty="0" err="1">
                <a:solidFill>
                  <a:srgbClr val="000000"/>
                </a:solidFill>
                <a:latin typeface="Arial" pitchFamily="34" charset="0"/>
                <a:cs typeface="Arial" pitchFamily="34" charset="0"/>
              </a:rPr>
              <a:t>Bölam-su</a:t>
            </a:r>
            <a:r>
              <a:rPr lang="de-DE" sz="1700" dirty="0">
                <a:solidFill>
                  <a:srgbClr val="000000"/>
                </a:solidFill>
                <a:latin typeface="Arial" pitchFamily="34" charset="0"/>
                <a:cs typeface="Arial" pitchFamily="34" charset="0"/>
              </a:rPr>
              <a:t>, zu unseren Füßen die den </a:t>
            </a:r>
            <a:r>
              <a:rPr lang="de-DE" sz="1700" dirty="0" err="1">
                <a:solidFill>
                  <a:srgbClr val="000000"/>
                </a:solidFill>
                <a:latin typeface="Arial" pitchFamily="34" charset="0"/>
                <a:cs typeface="Arial" pitchFamily="34" charset="0"/>
              </a:rPr>
              <a:t>Thalspalt</a:t>
            </a:r>
            <a:r>
              <a:rPr lang="de-DE" sz="1700" dirty="0">
                <a:solidFill>
                  <a:srgbClr val="000000"/>
                </a:solidFill>
                <a:latin typeface="Arial" pitchFamily="34" charset="0"/>
                <a:cs typeface="Arial" pitchFamily="34" charset="0"/>
              </a:rPr>
              <a:t> überspannende Römerbrücke [</a:t>
            </a:r>
            <a:r>
              <a:rPr lang="de-DE" sz="1700" dirty="0" err="1">
                <a:solidFill>
                  <a:srgbClr val="000000"/>
                </a:solidFill>
                <a:latin typeface="Arial" pitchFamily="34" charset="0"/>
                <a:cs typeface="Arial" pitchFamily="34" charset="0"/>
              </a:rPr>
              <a:t>Cendere</a:t>
            </a:r>
            <a:r>
              <a:rPr lang="de-DE" sz="1700" dirty="0">
                <a:solidFill>
                  <a:srgbClr val="000000"/>
                </a:solidFill>
                <a:latin typeface="Arial" pitchFamily="34" charset="0"/>
                <a:cs typeface="Arial" pitchFamily="34" charset="0"/>
              </a:rPr>
              <a:t> </a:t>
            </a:r>
            <a:r>
              <a:rPr lang="de-DE" sz="1700" dirty="0" err="1">
                <a:solidFill>
                  <a:srgbClr val="000000"/>
                </a:solidFill>
                <a:latin typeface="Arial" pitchFamily="34" charset="0"/>
                <a:cs typeface="Arial" pitchFamily="34" charset="0"/>
              </a:rPr>
              <a:t>Köprüsü</a:t>
            </a:r>
            <a:r>
              <a:rPr lang="de-DE" sz="1700" dirty="0">
                <a:solidFill>
                  <a:srgbClr val="000000"/>
                </a:solidFill>
                <a:latin typeface="Arial" pitchFamily="34" charset="0"/>
                <a:cs typeface="Arial" pitchFamily="34" charset="0"/>
              </a:rPr>
              <a:t>].</a:t>
            </a:r>
          </a:p>
          <a:p>
            <a:pPr algn="just" fontAlgn="base">
              <a:lnSpc>
                <a:spcPct val="114000"/>
              </a:lnSpc>
              <a:spcBef>
                <a:spcPct val="0"/>
              </a:spcBef>
              <a:spcAft>
                <a:spcPts val="1000"/>
              </a:spcAft>
            </a:pPr>
            <a:r>
              <a:rPr lang="de-DE" sz="1700" dirty="0">
                <a:solidFill>
                  <a:srgbClr val="000000"/>
                </a:solidFill>
                <a:latin typeface="Arial" pitchFamily="34" charset="0"/>
                <a:cs typeface="Arial" pitchFamily="34" charset="0"/>
              </a:rPr>
              <a:t>Wir waren 8 ½ km von Kara-kusch entfernt und befanden bei der Brücke in 695 m Seehöhe. Wir begannen sofort die Vermessung trotz eines leise aber ständig niederrieselnden Regens.“</a:t>
            </a:r>
          </a:p>
          <a:p>
            <a:pPr algn="just" fontAlgn="base">
              <a:lnSpc>
                <a:spcPct val="114000"/>
              </a:lnSpc>
              <a:spcBef>
                <a:spcPct val="0"/>
              </a:spcBef>
              <a:spcAft>
                <a:spcPts val="1000"/>
              </a:spcAft>
            </a:pPr>
            <a:r>
              <a:rPr lang="de-DE" sz="1600" dirty="0">
                <a:solidFill>
                  <a:srgbClr val="000000"/>
                </a:solidFill>
                <a:latin typeface="Arial" pitchFamily="34" charset="0"/>
                <a:cs typeface="Arial" pitchFamily="34" charset="0"/>
              </a:rPr>
              <a:t>Auszug aus </a:t>
            </a:r>
            <a:r>
              <a:rPr lang="de-DE" sz="1600" dirty="0" err="1">
                <a:solidFill>
                  <a:srgbClr val="000000"/>
                </a:solidFill>
                <a:latin typeface="Arial" pitchFamily="34" charset="0"/>
                <a:cs typeface="Arial" pitchFamily="34" charset="0"/>
              </a:rPr>
              <a:t>Humanns</a:t>
            </a:r>
            <a:r>
              <a:rPr lang="de-DE" sz="1600" dirty="0">
                <a:solidFill>
                  <a:srgbClr val="000000"/>
                </a:solidFill>
                <a:latin typeface="Arial" pitchFamily="34" charset="0"/>
                <a:cs typeface="Arial" pitchFamily="34" charset="0"/>
              </a:rPr>
              <a:t> </a:t>
            </a:r>
            <a:r>
              <a:rPr lang="de-DE" sz="1600" i="1" dirty="0">
                <a:solidFill>
                  <a:srgbClr val="000000"/>
                </a:solidFill>
                <a:latin typeface="Arial" pitchFamily="34" charset="0"/>
                <a:cs typeface="Arial" pitchFamily="34" charset="0"/>
              </a:rPr>
              <a:t>Reisen nach Kleinasien und Nordsyrien </a:t>
            </a:r>
            <a:r>
              <a:rPr lang="de-DE" sz="1600" dirty="0">
                <a:solidFill>
                  <a:srgbClr val="000000"/>
                </a:solidFill>
                <a:latin typeface="Arial" pitchFamily="34" charset="0"/>
                <a:cs typeface="Arial" pitchFamily="34" charset="0"/>
              </a:rPr>
              <a:t>(Berlin 1890), S. 186.</a:t>
            </a:r>
            <a:endParaRPr lang="de-DE" sz="1600" i="1" dirty="0">
              <a:solidFill>
                <a:srgbClr val="000000"/>
              </a:solidFill>
              <a:latin typeface="Arial" pitchFamily="34" charset="0"/>
              <a:cs typeface="Arial" pitchFamily="34" charset="0"/>
            </a:endParaRPr>
          </a:p>
          <a:p>
            <a:pPr algn="just" fontAlgn="base">
              <a:lnSpc>
                <a:spcPct val="114000"/>
              </a:lnSpc>
              <a:spcBef>
                <a:spcPct val="0"/>
              </a:spcBef>
              <a:spcAft>
                <a:spcPts val="1000"/>
              </a:spcAft>
            </a:pPr>
            <a:endParaRPr lang="de-DE" sz="1600" i="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4278464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861.jpg"/>
          <p:cNvPicPr>
            <a:picLocks noChangeAspect="1"/>
          </p:cNvPicPr>
          <p:nvPr/>
        </p:nvPicPr>
        <p:blipFill rotWithShape="1">
          <a:blip r:embed="rId2" cstate="print"/>
          <a:srcRect t="12348"/>
          <a:stretch/>
        </p:blipFill>
        <p:spPr>
          <a:xfrm>
            <a:off x="3215680" y="815546"/>
            <a:ext cx="6480720" cy="5788858"/>
          </a:xfrm>
          <a:prstGeom prst="rect">
            <a:avLst/>
          </a:prstGeom>
        </p:spPr>
      </p:pic>
      <p:sp>
        <p:nvSpPr>
          <p:cNvPr id="3" name="Textfeld 2"/>
          <p:cNvSpPr txBox="1"/>
          <p:nvPr/>
        </p:nvSpPr>
        <p:spPr>
          <a:xfrm>
            <a:off x="9877168" y="2141838"/>
            <a:ext cx="2067697" cy="1477328"/>
          </a:xfrm>
          <a:prstGeom prst="rect">
            <a:avLst/>
          </a:prstGeom>
          <a:noFill/>
        </p:spPr>
        <p:txBody>
          <a:bodyPr wrap="square" rtlCol="0">
            <a:spAutoFit/>
          </a:bodyPr>
          <a:lstStyle/>
          <a:p>
            <a:r>
              <a:rPr lang="de-DE" dirty="0" smtClean="0"/>
              <a:t>Die römische Brücke über den </a:t>
            </a:r>
            <a:r>
              <a:rPr lang="de-DE" dirty="0" err="1" smtClean="0"/>
              <a:t>Chabinas</a:t>
            </a:r>
            <a:r>
              <a:rPr lang="de-DE" dirty="0" smtClean="0"/>
              <a:t> (türk. </a:t>
            </a:r>
            <a:r>
              <a:rPr lang="de-DE" dirty="0" err="1" smtClean="0"/>
              <a:t>Cendere</a:t>
            </a:r>
            <a:r>
              <a:rPr lang="de-DE" dirty="0" smtClean="0"/>
              <a:t> Su) bei </a:t>
            </a:r>
            <a:r>
              <a:rPr lang="de-DE" dirty="0" err="1" smtClean="0"/>
              <a:t>Kahta</a:t>
            </a:r>
            <a:endParaRPr lang="de-DE" dirty="0"/>
          </a:p>
        </p:txBody>
      </p:sp>
    </p:spTree>
    <p:extLst>
      <p:ext uri="{BB962C8B-B14F-4D97-AF65-F5344CB8AC3E}">
        <p14:creationId xmlns:p14="http://schemas.microsoft.com/office/powerpoint/2010/main" val="31579358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Kahta Römische Brücke II.JPG"/>
          <p:cNvPicPr>
            <a:picLocks noChangeAspect="1"/>
          </p:cNvPicPr>
          <p:nvPr/>
        </p:nvPicPr>
        <p:blipFill>
          <a:blip r:embed="rId2" cstate="print">
            <a:grayscl/>
          </a:blip>
          <a:stretch>
            <a:fillRect/>
          </a:stretch>
        </p:blipFill>
        <p:spPr>
          <a:xfrm>
            <a:off x="2495600" y="1484785"/>
            <a:ext cx="7052922" cy="4400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p:cNvSpPr txBox="1"/>
          <p:nvPr/>
        </p:nvSpPr>
        <p:spPr>
          <a:xfrm>
            <a:off x="3146855" y="1005016"/>
            <a:ext cx="6837405" cy="369332"/>
          </a:xfrm>
          <a:prstGeom prst="rect">
            <a:avLst/>
          </a:prstGeom>
          <a:noFill/>
        </p:spPr>
        <p:txBody>
          <a:bodyPr wrap="square" rtlCol="0">
            <a:spAutoFit/>
          </a:bodyPr>
          <a:lstStyle/>
          <a:p>
            <a:r>
              <a:rPr lang="de-DE" dirty="0" smtClean="0"/>
              <a:t>Die römische Brücke über den </a:t>
            </a:r>
            <a:r>
              <a:rPr lang="de-DE" dirty="0" err="1" smtClean="0"/>
              <a:t>Chabinas</a:t>
            </a:r>
            <a:r>
              <a:rPr lang="de-DE" dirty="0" smtClean="0"/>
              <a:t> (türk. </a:t>
            </a:r>
            <a:r>
              <a:rPr lang="de-DE" dirty="0" err="1" smtClean="0"/>
              <a:t>Cendere</a:t>
            </a:r>
            <a:r>
              <a:rPr lang="de-DE" dirty="0" smtClean="0"/>
              <a:t> Su) bei </a:t>
            </a:r>
            <a:r>
              <a:rPr lang="de-DE" dirty="0" err="1" smtClean="0"/>
              <a:t>Kahta</a:t>
            </a:r>
            <a:endParaRPr lang="de-DE" dirty="0"/>
          </a:p>
        </p:txBody>
      </p:sp>
    </p:spTree>
    <p:extLst>
      <p:ext uri="{BB962C8B-B14F-4D97-AF65-F5344CB8AC3E}">
        <p14:creationId xmlns:p14="http://schemas.microsoft.com/office/powerpoint/2010/main" val="29715833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Kahta Römische Brücke IV.JPG"/>
          <p:cNvPicPr>
            <a:picLocks noChangeAspect="1"/>
          </p:cNvPicPr>
          <p:nvPr/>
        </p:nvPicPr>
        <p:blipFill>
          <a:blip r:embed="rId2" cstate="print">
            <a:grayscl/>
          </a:blip>
          <a:stretch>
            <a:fillRect/>
          </a:stretch>
        </p:blipFill>
        <p:spPr>
          <a:xfrm>
            <a:off x="2495601" y="1052736"/>
            <a:ext cx="7210425" cy="5124450"/>
          </a:xfrm>
          <a:prstGeom prst="rect">
            <a:avLst/>
          </a:prstGeom>
        </p:spPr>
      </p:pic>
    </p:spTree>
    <p:extLst>
      <p:ext uri="{BB962C8B-B14F-4D97-AF65-F5344CB8AC3E}">
        <p14:creationId xmlns:p14="http://schemas.microsoft.com/office/powerpoint/2010/main" val="20211512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423592" y="3645025"/>
            <a:ext cx="7272808" cy="25713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lnSpc>
                <a:spcPct val="114000"/>
              </a:lnSpc>
              <a:spcBef>
                <a:spcPct val="0"/>
              </a:spcBef>
              <a:spcAft>
                <a:spcPts val="1000"/>
              </a:spcAft>
            </a:pPr>
            <a:r>
              <a:rPr lang="de-DE" sz="1700" dirty="0">
                <a:solidFill>
                  <a:srgbClr val="000000"/>
                </a:solidFill>
                <a:latin typeface="Arial" pitchFamily="34" charset="0"/>
                <a:cs typeface="Arial" pitchFamily="34" charset="0"/>
              </a:rPr>
              <a:t>„Nach beendeter Arbeit ritten wir um die Berglehne herum und befanden uns nach 5 ½ km Wegs in </a:t>
            </a:r>
            <a:r>
              <a:rPr lang="de-DE" sz="1700" dirty="0" err="1">
                <a:solidFill>
                  <a:srgbClr val="000000"/>
                </a:solidFill>
                <a:latin typeface="Arial" pitchFamily="34" charset="0"/>
                <a:cs typeface="Arial" pitchFamily="34" charset="0"/>
              </a:rPr>
              <a:t>Kiakhta</a:t>
            </a:r>
            <a:r>
              <a:rPr lang="de-DE" sz="1700" dirty="0">
                <a:solidFill>
                  <a:srgbClr val="000000"/>
                </a:solidFill>
                <a:latin typeface="Arial" pitchFamily="34" charset="0"/>
                <a:cs typeface="Arial" pitchFamily="34" charset="0"/>
              </a:rPr>
              <a:t> [</a:t>
            </a:r>
            <a:r>
              <a:rPr lang="de-DE" sz="1700" dirty="0" err="1">
                <a:solidFill>
                  <a:srgbClr val="000000"/>
                </a:solidFill>
                <a:latin typeface="Arial" pitchFamily="34" charset="0"/>
                <a:cs typeface="Arial" pitchFamily="34" charset="0"/>
              </a:rPr>
              <a:t>Eski</a:t>
            </a:r>
            <a:r>
              <a:rPr lang="de-DE" sz="1700" dirty="0">
                <a:solidFill>
                  <a:srgbClr val="000000"/>
                </a:solidFill>
                <a:latin typeface="Arial" pitchFamily="34" charset="0"/>
                <a:cs typeface="Arial" pitchFamily="34" charset="0"/>
              </a:rPr>
              <a:t> </a:t>
            </a:r>
            <a:r>
              <a:rPr lang="de-DE" sz="1700" dirty="0" err="1">
                <a:solidFill>
                  <a:srgbClr val="000000"/>
                </a:solidFill>
                <a:latin typeface="Arial" pitchFamily="34" charset="0"/>
                <a:cs typeface="Arial" pitchFamily="34" charset="0"/>
              </a:rPr>
              <a:t>Kahta</a:t>
            </a:r>
            <a:r>
              <a:rPr lang="de-DE" sz="1700" dirty="0">
                <a:solidFill>
                  <a:srgbClr val="000000"/>
                </a:solidFill>
                <a:latin typeface="Arial" pitchFamily="34" charset="0"/>
                <a:cs typeface="Arial" pitchFamily="34" charset="0"/>
              </a:rPr>
              <a:t>]. Selten sah ich so wild durcheinander gewürfelte Felsmassen wie diejenigen, welche sich unterhalb und neben </a:t>
            </a:r>
            <a:r>
              <a:rPr lang="de-DE" sz="1700" dirty="0" err="1">
                <a:solidFill>
                  <a:srgbClr val="000000"/>
                </a:solidFill>
                <a:latin typeface="Arial" pitchFamily="34" charset="0"/>
                <a:cs typeface="Arial" pitchFamily="34" charset="0"/>
              </a:rPr>
              <a:t>Kiakhta</a:t>
            </a:r>
            <a:r>
              <a:rPr lang="de-DE" sz="1700" dirty="0">
                <a:solidFill>
                  <a:srgbClr val="000000"/>
                </a:solidFill>
                <a:latin typeface="Arial" pitchFamily="34" charset="0"/>
                <a:cs typeface="Arial" pitchFamily="34" charset="0"/>
              </a:rPr>
              <a:t> der gleichnamige Fluss sein Bett in den Fels gebrochen hat. Auf steilem, langgedehntem und äußerst schmalem Grate lag hoch über der Schlucht ein großartiges Kastell.“</a:t>
            </a:r>
          </a:p>
          <a:p>
            <a:pPr algn="just" fontAlgn="base">
              <a:lnSpc>
                <a:spcPct val="114000"/>
              </a:lnSpc>
              <a:spcBef>
                <a:spcPct val="0"/>
              </a:spcBef>
              <a:spcAft>
                <a:spcPts val="1000"/>
              </a:spcAft>
            </a:pPr>
            <a:r>
              <a:rPr lang="de-DE" sz="1600" dirty="0">
                <a:solidFill>
                  <a:srgbClr val="000000"/>
                </a:solidFill>
                <a:latin typeface="Arial" pitchFamily="34" charset="0"/>
                <a:cs typeface="Arial" pitchFamily="34" charset="0"/>
              </a:rPr>
              <a:t>Auszug aus </a:t>
            </a:r>
            <a:r>
              <a:rPr lang="de-DE" sz="1600" dirty="0" err="1">
                <a:solidFill>
                  <a:srgbClr val="000000"/>
                </a:solidFill>
                <a:latin typeface="Arial" pitchFamily="34" charset="0"/>
                <a:cs typeface="Arial" pitchFamily="34" charset="0"/>
              </a:rPr>
              <a:t>Humanns</a:t>
            </a:r>
            <a:r>
              <a:rPr lang="de-DE" sz="1600" dirty="0">
                <a:solidFill>
                  <a:srgbClr val="000000"/>
                </a:solidFill>
                <a:latin typeface="Arial" pitchFamily="34" charset="0"/>
                <a:cs typeface="Arial" pitchFamily="34" charset="0"/>
              </a:rPr>
              <a:t> </a:t>
            </a:r>
            <a:r>
              <a:rPr lang="de-DE" sz="1600" i="1" dirty="0">
                <a:solidFill>
                  <a:srgbClr val="000000"/>
                </a:solidFill>
                <a:latin typeface="Arial" pitchFamily="34" charset="0"/>
                <a:cs typeface="Arial" pitchFamily="34" charset="0"/>
              </a:rPr>
              <a:t>Reisen nach Kleinasien und Nordsyrien </a:t>
            </a:r>
            <a:r>
              <a:rPr lang="de-DE" sz="1600" dirty="0">
                <a:solidFill>
                  <a:srgbClr val="000000"/>
                </a:solidFill>
                <a:latin typeface="Arial" pitchFamily="34" charset="0"/>
                <a:cs typeface="Arial" pitchFamily="34" charset="0"/>
              </a:rPr>
              <a:t>(Berlin 1890), S. 186-87.</a:t>
            </a:r>
            <a:endParaRPr lang="de-DE" sz="1600" i="1" dirty="0">
              <a:solidFill>
                <a:srgbClr val="000000"/>
              </a:solidFill>
              <a:latin typeface="Arial" pitchFamily="34" charset="0"/>
              <a:cs typeface="Arial" pitchFamily="34" charset="0"/>
            </a:endParaRPr>
          </a:p>
        </p:txBody>
      </p:sp>
      <p:pic>
        <p:nvPicPr>
          <p:cNvPr id="3" name="Grafik 2" descr="Kahta.JPG"/>
          <p:cNvPicPr>
            <a:picLocks noChangeAspect="1"/>
          </p:cNvPicPr>
          <p:nvPr/>
        </p:nvPicPr>
        <p:blipFill>
          <a:blip r:embed="rId2" cstate="print">
            <a:grayscl/>
          </a:blip>
          <a:stretch>
            <a:fillRect/>
          </a:stretch>
        </p:blipFill>
        <p:spPr>
          <a:xfrm>
            <a:off x="2423592" y="1052737"/>
            <a:ext cx="7200800" cy="2513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02697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ski Kahta.JPG"/>
          <p:cNvPicPr>
            <a:picLocks noChangeAspect="1"/>
          </p:cNvPicPr>
          <p:nvPr/>
        </p:nvPicPr>
        <p:blipFill>
          <a:blip r:embed="rId2" cstate="print">
            <a:grayscl/>
          </a:blip>
          <a:stretch>
            <a:fillRect/>
          </a:stretch>
        </p:blipFill>
        <p:spPr>
          <a:xfrm>
            <a:off x="2999656" y="1124745"/>
            <a:ext cx="6624736" cy="4992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3791744" y="764704"/>
            <a:ext cx="4968552" cy="369332"/>
          </a:xfrm>
          <a:prstGeom prst="rect">
            <a:avLst/>
          </a:prstGeom>
          <a:noFill/>
        </p:spPr>
        <p:txBody>
          <a:bodyPr wrap="square" rtlCol="0">
            <a:spAutoFit/>
          </a:bodyPr>
          <a:lstStyle/>
          <a:p>
            <a:pPr algn="ctr"/>
            <a:r>
              <a:rPr lang="de-DE" dirty="0" err="1">
                <a:solidFill>
                  <a:srgbClr val="000000"/>
                </a:solidFill>
                <a:latin typeface="Arial" pitchFamily="34" charset="0"/>
                <a:cs typeface="Arial" pitchFamily="34" charset="0"/>
              </a:rPr>
              <a:t>Eski</a:t>
            </a:r>
            <a:r>
              <a:rPr lang="de-DE" dirty="0">
                <a:solidFill>
                  <a:srgbClr val="000000"/>
                </a:solidFill>
                <a:latin typeface="Arial" pitchFamily="34" charset="0"/>
                <a:cs typeface="Arial" pitchFamily="34" charset="0"/>
              </a:rPr>
              <a:t> </a:t>
            </a:r>
            <a:r>
              <a:rPr lang="de-DE" dirty="0" err="1">
                <a:solidFill>
                  <a:srgbClr val="000000"/>
                </a:solidFill>
                <a:latin typeface="Arial" pitchFamily="34" charset="0"/>
                <a:cs typeface="Arial" pitchFamily="34" charset="0"/>
              </a:rPr>
              <a:t>Kahta</a:t>
            </a:r>
            <a:endParaRPr lang="de-DE"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9053454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ski Kahta.JPG"/>
          <p:cNvPicPr>
            <a:picLocks noChangeAspect="1"/>
          </p:cNvPicPr>
          <p:nvPr/>
        </p:nvPicPr>
        <p:blipFill>
          <a:blip r:embed="rId2" cstate="print"/>
          <a:stretch>
            <a:fillRect/>
          </a:stretch>
        </p:blipFill>
        <p:spPr>
          <a:xfrm>
            <a:off x="2207569" y="1340768"/>
            <a:ext cx="8064895" cy="4680520"/>
          </a:xfrm>
          <a:prstGeom prst="rect">
            <a:avLst/>
          </a:prstGeom>
        </p:spPr>
      </p:pic>
      <p:sp>
        <p:nvSpPr>
          <p:cNvPr id="3" name="Textfeld 2"/>
          <p:cNvSpPr txBox="1"/>
          <p:nvPr/>
        </p:nvSpPr>
        <p:spPr>
          <a:xfrm>
            <a:off x="3575720" y="908720"/>
            <a:ext cx="4968552" cy="369332"/>
          </a:xfrm>
          <a:prstGeom prst="rect">
            <a:avLst/>
          </a:prstGeom>
          <a:noFill/>
        </p:spPr>
        <p:txBody>
          <a:bodyPr wrap="square" rtlCol="0">
            <a:spAutoFit/>
          </a:bodyPr>
          <a:lstStyle/>
          <a:p>
            <a:pPr algn="ctr"/>
            <a:r>
              <a:rPr lang="de-DE" dirty="0" err="1">
                <a:solidFill>
                  <a:srgbClr val="000000"/>
                </a:solidFill>
                <a:latin typeface="Arial" pitchFamily="34" charset="0"/>
                <a:cs typeface="Arial" pitchFamily="34" charset="0"/>
              </a:rPr>
              <a:t>Eski</a:t>
            </a:r>
            <a:r>
              <a:rPr lang="de-DE" dirty="0">
                <a:solidFill>
                  <a:srgbClr val="000000"/>
                </a:solidFill>
                <a:latin typeface="Arial" pitchFamily="34" charset="0"/>
                <a:cs typeface="Arial" pitchFamily="34" charset="0"/>
              </a:rPr>
              <a:t> </a:t>
            </a:r>
            <a:r>
              <a:rPr lang="de-DE" dirty="0" err="1">
                <a:solidFill>
                  <a:srgbClr val="000000"/>
                </a:solidFill>
                <a:latin typeface="Arial" pitchFamily="34" charset="0"/>
                <a:cs typeface="Arial" pitchFamily="34" charset="0"/>
              </a:rPr>
              <a:t>Kahta</a:t>
            </a:r>
            <a:r>
              <a:rPr lang="de-DE" dirty="0">
                <a:solidFill>
                  <a:srgbClr val="000000"/>
                </a:solidFill>
                <a:latin typeface="Arial" pitchFamily="34" charset="0"/>
                <a:cs typeface="Arial" pitchFamily="34" charset="0"/>
              </a:rPr>
              <a:t> heute</a:t>
            </a:r>
          </a:p>
        </p:txBody>
      </p:sp>
    </p:spTree>
    <p:extLst>
      <p:ext uri="{BB962C8B-B14F-4D97-AF65-F5344CB8AC3E}">
        <p14:creationId xmlns:p14="http://schemas.microsoft.com/office/powerpoint/2010/main" val="38280328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Tal Kiaktha.JPG"/>
          <p:cNvPicPr>
            <a:picLocks noChangeAspect="1"/>
          </p:cNvPicPr>
          <p:nvPr/>
        </p:nvPicPr>
        <p:blipFill>
          <a:blip r:embed="rId2" cstate="print">
            <a:grayscl/>
          </a:blip>
          <a:stretch>
            <a:fillRect/>
          </a:stretch>
        </p:blipFill>
        <p:spPr>
          <a:xfrm>
            <a:off x="2602952" y="1281112"/>
            <a:ext cx="7093449" cy="4884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3359696" y="908720"/>
            <a:ext cx="5184576" cy="369332"/>
          </a:xfrm>
          <a:prstGeom prst="rect">
            <a:avLst/>
          </a:prstGeom>
          <a:noFill/>
        </p:spPr>
        <p:txBody>
          <a:bodyPr wrap="square" rtlCol="0">
            <a:spAutoFit/>
          </a:bodyPr>
          <a:lstStyle/>
          <a:p>
            <a:pPr algn="ctr"/>
            <a:r>
              <a:rPr lang="de-DE" dirty="0">
                <a:solidFill>
                  <a:srgbClr val="000000"/>
                </a:solidFill>
                <a:latin typeface="Arial" pitchFamily="34" charset="0"/>
                <a:cs typeface="Arial" pitchFamily="34" charset="0"/>
              </a:rPr>
              <a:t>Tal des </a:t>
            </a:r>
            <a:r>
              <a:rPr lang="de-DE" dirty="0" err="1">
                <a:solidFill>
                  <a:srgbClr val="000000"/>
                </a:solidFill>
                <a:latin typeface="Arial" pitchFamily="34" charset="0"/>
                <a:cs typeface="Arial" pitchFamily="34" charset="0"/>
              </a:rPr>
              <a:t>Kiakhta-su</a:t>
            </a:r>
            <a:r>
              <a:rPr lang="de-DE" dirty="0">
                <a:solidFill>
                  <a:srgbClr val="000000"/>
                </a:solidFill>
                <a:latin typeface="Arial" pitchFamily="34" charset="0"/>
                <a:cs typeface="Arial" pitchFamily="34" charset="0"/>
              </a:rPr>
              <a:t> und </a:t>
            </a:r>
            <a:r>
              <a:rPr lang="de-DE" dirty="0" err="1">
                <a:solidFill>
                  <a:srgbClr val="000000"/>
                </a:solidFill>
                <a:latin typeface="Arial" pitchFamily="34" charset="0"/>
                <a:cs typeface="Arial" pitchFamily="34" charset="0"/>
              </a:rPr>
              <a:t>Nemrud</a:t>
            </a:r>
            <a:r>
              <a:rPr lang="de-DE" dirty="0">
                <a:solidFill>
                  <a:srgbClr val="000000"/>
                </a:solidFill>
                <a:latin typeface="Arial" pitchFamily="34" charset="0"/>
                <a:cs typeface="Arial" pitchFamily="34" charset="0"/>
              </a:rPr>
              <a:t> </a:t>
            </a:r>
            <a:r>
              <a:rPr lang="de-DE" dirty="0" err="1">
                <a:solidFill>
                  <a:srgbClr val="000000"/>
                </a:solidFill>
                <a:latin typeface="Arial" pitchFamily="34" charset="0"/>
                <a:cs typeface="Arial" pitchFamily="34" charset="0"/>
              </a:rPr>
              <a:t>Dağ</a:t>
            </a:r>
            <a:r>
              <a:rPr lang="de-DE" dirty="0">
                <a:solidFill>
                  <a:srgbClr val="000000"/>
                </a:solidFill>
                <a:latin typeface="Arial" pitchFamily="34" charset="0"/>
                <a:cs typeface="Arial" pitchFamily="34" charset="0"/>
              </a:rPr>
              <a:t> in der Ferne</a:t>
            </a:r>
          </a:p>
        </p:txBody>
      </p:sp>
    </p:spTree>
    <p:extLst>
      <p:ext uri="{BB962C8B-B14F-4D97-AF65-F5344CB8AC3E}">
        <p14:creationId xmlns:p14="http://schemas.microsoft.com/office/powerpoint/2010/main" val="22333661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Taurus Gebirge.JPG"/>
          <p:cNvPicPr>
            <a:picLocks noChangeAspect="1"/>
          </p:cNvPicPr>
          <p:nvPr/>
        </p:nvPicPr>
        <p:blipFill>
          <a:blip r:embed="rId2" cstate="print"/>
          <a:stretch>
            <a:fillRect/>
          </a:stretch>
        </p:blipFill>
        <p:spPr>
          <a:xfrm>
            <a:off x="2639616" y="1124744"/>
            <a:ext cx="7128792" cy="5022558"/>
          </a:xfrm>
          <a:prstGeom prst="rect">
            <a:avLst/>
          </a:prstGeom>
        </p:spPr>
      </p:pic>
      <p:sp>
        <p:nvSpPr>
          <p:cNvPr id="3" name="Textfeld 2"/>
          <p:cNvSpPr txBox="1"/>
          <p:nvPr/>
        </p:nvSpPr>
        <p:spPr>
          <a:xfrm>
            <a:off x="3575720" y="764704"/>
            <a:ext cx="4968552" cy="369332"/>
          </a:xfrm>
          <a:prstGeom prst="rect">
            <a:avLst/>
          </a:prstGeom>
          <a:noFill/>
        </p:spPr>
        <p:txBody>
          <a:bodyPr wrap="square" rtlCol="0">
            <a:spAutoFit/>
          </a:bodyPr>
          <a:lstStyle/>
          <a:p>
            <a:pPr algn="ctr"/>
            <a:r>
              <a:rPr lang="de-DE" dirty="0">
                <a:solidFill>
                  <a:srgbClr val="000000"/>
                </a:solidFill>
                <a:latin typeface="Arial" pitchFamily="34" charset="0"/>
                <a:cs typeface="Arial" pitchFamily="34" charset="0"/>
              </a:rPr>
              <a:t>Ausläufer des Taurus-Gebirges</a:t>
            </a:r>
          </a:p>
        </p:txBody>
      </p:sp>
    </p:spTree>
    <p:extLst>
      <p:ext uri="{BB962C8B-B14F-4D97-AF65-F5344CB8AC3E}">
        <p14:creationId xmlns:p14="http://schemas.microsoft.com/office/powerpoint/2010/main" val="6303626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5640" y="1698018"/>
            <a:ext cx="6768752" cy="38749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lnSpc>
                <a:spcPct val="114000"/>
              </a:lnSpc>
              <a:spcBef>
                <a:spcPct val="0"/>
              </a:spcBef>
            </a:pPr>
            <a:r>
              <a:rPr lang="de-DE" sz="1700" dirty="0">
                <a:solidFill>
                  <a:srgbClr val="000000"/>
                </a:solidFill>
                <a:latin typeface="Arial" pitchFamily="34" charset="0"/>
                <a:cs typeface="Arial" pitchFamily="34" charset="0"/>
              </a:rPr>
              <a:t>„Hoch über uns im Norden ragte unser Endziel empor, ein gewaltiger Hügel auf der Bergspitze, auch Statuen neben ihm schon deutlich erkennbar. […]</a:t>
            </a:r>
          </a:p>
          <a:p>
            <a:pPr algn="just" fontAlgn="base">
              <a:lnSpc>
                <a:spcPct val="114000"/>
              </a:lnSpc>
              <a:spcBef>
                <a:spcPct val="0"/>
              </a:spcBef>
              <a:spcAft>
                <a:spcPts val="1000"/>
              </a:spcAft>
            </a:pPr>
            <a:r>
              <a:rPr lang="de-DE" sz="1700" dirty="0">
                <a:solidFill>
                  <a:srgbClr val="000000"/>
                </a:solidFill>
                <a:latin typeface="Arial" pitchFamily="34" charset="0"/>
                <a:cs typeface="Arial" pitchFamily="34" charset="0"/>
              </a:rPr>
              <a:t>Da wir hier schon um zwei Uhr nachmittags angelangt waren, ließ es uns keine Ruhe, noch heute einen Blick auf das hoch auf der Bergspitze gelegene Denkmal zu werfen. Wir ließen daher die Pferde am gewählten Lagerplatz zurück und stiegen weiter bergauf, bis wir 247 m höher endlich den Gipfel des </a:t>
            </a:r>
            <a:r>
              <a:rPr lang="de-DE" sz="1700" dirty="0" err="1">
                <a:solidFill>
                  <a:srgbClr val="000000"/>
                </a:solidFill>
                <a:latin typeface="Arial" pitchFamily="34" charset="0"/>
                <a:cs typeface="Arial" pitchFamily="34" charset="0"/>
              </a:rPr>
              <a:t>Nemrud</a:t>
            </a:r>
            <a:r>
              <a:rPr lang="de-DE" sz="1700" dirty="0">
                <a:solidFill>
                  <a:srgbClr val="000000"/>
                </a:solidFill>
                <a:latin typeface="Arial" pitchFamily="34" charset="0"/>
                <a:cs typeface="Arial" pitchFamily="34" charset="0"/>
              </a:rPr>
              <a:t> </a:t>
            </a:r>
            <a:r>
              <a:rPr lang="de-DE" sz="1700" dirty="0" err="1">
                <a:solidFill>
                  <a:srgbClr val="000000"/>
                </a:solidFill>
                <a:latin typeface="Arial" pitchFamily="34" charset="0"/>
                <a:cs typeface="Arial" pitchFamily="34" charset="0"/>
              </a:rPr>
              <a:t>Dagh</a:t>
            </a:r>
            <a:r>
              <a:rPr lang="de-DE" sz="1700" dirty="0">
                <a:solidFill>
                  <a:srgbClr val="000000"/>
                </a:solidFill>
                <a:latin typeface="Arial" pitchFamily="34" charset="0"/>
                <a:cs typeface="Arial" pitchFamily="34" charset="0"/>
              </a:rPr>
              <a:t> und auf ihm den Tumulus des Antiochos erreichten.“</a:t>
            </a:r>
          </a:p>
          <a:p>
            <a:pPr algn="just" fontAlgn="base">
              <a:lnSpc>
                <a:spcPct val="114000"/>
              </a:lnSpc>
              <a:spcBef>
                <a:spcPct val="0"/>
              </a:spcBef>
              <a:spcAft>
                <a:spcPts val="1000"/>
              </a:spcAft>
            </a:pPr>
            <a:r>
              <a:rPr lang="de-DE" sz="1600" dirty="0">
                <a:solidFill>
                  <a:srgbClr val="000000"/>
                </a:solidFill>
                <a:latin typeface="Arial" pitchFamily="34" charset="0"/>
                <a:cs typeface="Arial" pitchFamily="34" charset="0"/>
              </a:rPr>
              <a:t>Auszug aus </a:t>
            </a:r>
            <a:r>
              <a:rPr lang="de-DE" sz="1600" dirty="0" err="1">
                <a:solidFill>
                  <a:srgbClr val="000000"/>
                </a:solidFill>
                <a:latin typeface="Arial" pitchFamily="34" charset="0"/>
                <a:cs typeface="Arial" pitchFamily="34" charset="0"/>
              </a:rPr>
              <a:t>Humanns</a:t>
            </a:r>
            <a:r>
              <a:rPr lang="de-DE" sz="1600" dirty="0">
                <a:solidFill>
                  <a:srgbClr val="000000"/>
                </a:solidFill>
                <a:latin typeface="Arial" pitchFamily="34" charset="0"/>
                <a:cs typeface="Arial" pitchFamily="34" charset="0"/>
              </a:rPr>
              <a:t> </a:t>
            </a:r>
            <a:r>
              <a:rPr lang="de-DE" sz="1600" i="1" dirty="0">
                <a:solidFill>
                  <a:srgbClr val="000000"/>
                </a:solidFill>
                <a:latin typeface="Arial" pitchFamily="34" charset="0"/>
                <a:cs typeface="Arial" pitchFamily="34" charset="0"/>
              </a:rPr>
              <a:t>Reisen nach Kleinasien und Nordsyrien </a:t>
            </a:r>
            <a:r>
              <a:rPr lang="de-DE" sz="1600" dirty="0">
                <a:solidFill>
                  <a:srgbClr val="000000"/>
                </a:solidFill>
                <a:latin typeface="Arial" pitchFamily="34" charset="0"/>
                <a:cs typeface="Arial" pitchFamily="34" charset="0"/>
              </a:rPr>
              <a:t>(Berlin 1890), S. 188.</a:t>
            </a:r>
            <a:endParaRPr lang="de-DE" sz="1600" i="1" dirty="0">
              <a:solidFill>
                <a:srgbClr val="000000"/>
              </a:solidFill>
              <a:latin typeface="Arial" pitchFamily="34" charset="0"/>
              <a:cs typeface="Arial" pitchFamily="34" charset="0"/>
            </a:endParaRPr>
          </a:p>
          <a:p>
            <a:pPr algn="just" fontAlgn="base">
              <a:lnSpc>
                <a:spcPct val="114000"/>
              </a:lnSpc>
              <a:spcBef>
                <a:spcPct val="0"/>
              </a:spcBef>
              <a:spcAft>
                <a:spcPts val="1000"/>
              </a:spcAft>
            </a:pPr>
            <a:endParaRPr lang="de-DE" sz="1600" i="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895671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07768" y="2564905"/>
            <a:ext cx="4176464" cy="954107"/>
          </a:xfrm>
          <a:prstGeom prst="rect">
            <a:avLst/>
          </a:prstGeom>
          <a:noFill/>
        </p:spPr>
        <p:txBody>
          <a:bodyPr wrap="square" rtlCol="0">
            <a:spAutoFit/>
          </a:bodyPr>
          <a:lstStyle/>
          <a:p>
            <a:pPr algn="ctr"/>
            <a:r>
              <a:rPr lang="de-DE" sz="2800" dirty="0">
                <a:solidFill>
                  <a:srgbClr val="000000"/>
                </a:solidFill>
                <a:latin typeface="Arial" pitchFamily="34" charset="0"/>
                <a:cs typeface="Arial" pitchFamily="34" charset="0"/>
              </a:rPr>
              <a:t>Erster Besuch in Pergamon</a:t>
            </a:r>
          </a:p>
        </p:txBody>
      </p:sp>
    </p:spTree>
    <p:extLst>
      <p:ext uri="{BB962C8B-B14F-4D97-AF65-F5344CB8AC3E}">
        <p14:creationId xmlns:p14="http://schemas.microsoft.com/office/powerpoint/2010/main" val="12766307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Nemrud Dag distance.JPG"/>
          <p:cNvPicPr>
            <a:picLocks noChangeAspect="1"/>
          </p:cNvPicPr>
          <p:nvPr/>
        </p:nvPicPr>
        <p:blipFill>
          <a:blip r:embed="rId2" cstate="print"/>
          <a:stretch>
            <a:fillRect/>
          </a:stretch>
        </p:blipFill>
        <p:spPr>
          <a:xfrm>
            <a:off x="2495600" y="1268761"/>
            <a:ext cx="7355102" cy="4891143"/>
          </a:xfrm>
          <a:prstGeom prst="rect">
            <a:avLst/>
          </a:prstGeom>
        </p:spPr>
      </p:pic>
      <p:sp>
        <p:nvSpPr>
          <p:cNvPr id="3" name="Textfeld 2"/>
          <p:cNvSpPr txBox="1"/>
          <p:nvPr/>
        </p:nvSpPr>
        <p:spPr>
          <a:xfrm>
            <a:off x="4223792" y="836712"/>
            <a:ext cx="3744416" cy="369332"/>
          </a:xfrm>
          <a:prstGeom prst="rect">
            <a:avLst/>
          </a:prstGeom>
          <a:noFill/>
        </p:spPr>
        <p:txBody>
          <a:bodyPr wrap="square" rtlCol="0">
            <a:spAutoFit/>
          </a:bodyPr>
          <a:lstStyle/>
          <a:p>
            <a:pPr algn="ctr"/>
            <a:r>
              <a:rPr lang="de-DE" dirty="0">
                <a:solidFill>
                  <a:srgbClr val="000000"/>
                </a:solidFill>
                <a:latin typeface="Arial" pitchFamily="34" charset="0"/>
                <a:cs typeface="Arial" pitchFamily="34" charset="0"/>
              </a:rPr>
              <a:t>Der </a:t>
            </a:r>
            <a:r>
              <a:rPr lang="de-DE" dirty="0" err="1">
                <a:solidFill>
                  <a:srgbClr val="000000"/>
                </a:solidFill>
                <a:latin typeface="Arial" pitchFamily="34" charset="0"/>
                <a:cs typeface="Arial" pitchFamily="34" charset="0"/>
              </a:rPr>
              <a:t>Nemrud</a:t>
            </a:r>
            <a:r>
              <a:rPr lang="de-DE" dirty="0">
                <a:solidFill>
                  <a:srgbClr val="000000"/>
                </a:solidFill>
                <a:latin typeface="Arial" pitchFamily="34" charset="0"/>
                <a:cs typeface="Arial" pitchFamily="34" charset="0"/>
              </a:rPr>
              <a:t> </a:t>
            </a:r>
            <a:r>
              <a:rPr lang="de-DE" dirty="0" err="1">
                <a:solidFill>
                  <a:srgbClr val="000000"/>
                </a:solidFill>
                <a:latin typeface="Arial" pitchFamily="34" charset="0"/>
                <a:cs typeface="Arial" pitchFamily="34" charset="0"/>
              </a:rPr>
              <a:t>Dağ</a:t>
            </a:r>
            <a:r>
              <a:rPr lang="de-DE" dirty="0">
                <a:solidFill>
                  <a:srgbClr val="000000"/>
                </a:solidFill>
                <a:latin typeface="Arial" pitchFamily="34" charset="0"/>
                <a:cs typeface="Arial" pitchFamily="34" charset="0"/>
              </a:rPr>
              <a:t> aus der Ferne</a:t>
            </a:r>
          </a:p>
        </p:txBody>
      </p:sp>
    </p:spTree>
    <p:extLst>
      <p:ext uri="{BB962C8B-B14F-4D97-AF65-F5344CB8AC3E}">
        <p14:creationId xmlns:p14="http://schemas.microsoft.com/office/powerpoint/2010/main" val="42594215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Lagerplatz Nemrud.JPG"/>
          <p:cNvPicPr>
            <a:picLocks noChangeAspect="1"/>
          </p:cNvPicPr>
          <p:nvPr/>
        </p:nvPicPr>
        <p:blipFill>
          <a:blip r:embed="rId2" cstate="print">
            <a:grayscl/>
          </a:blip>
          <a:stretch>
            <a:fillRect/>
          </a:stretch>
        </p:blipFill>
        <p:spPr>
          <a:xfrm>
            <a:off x="2495601" y="1268761"/>
            <a:ext cx="7210425" cy="4867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p:cNvSpPr txBox="1"/>
          <p:nvPr/>
        </p:nvSpPr>
        <p:spPr>
          <a:xfrm>
            <a:off x="3575720" y="908720"/>
            <a:ext cx="4968552" cy="369332"/>
          </a:xfrm>
          <a:prstGeom prst="rect">
            <a:avLst/>
          </a:prstGeom>
          <a:noFill/>
        </p:spPr>
        <p:txBody>
          <a:bodyPr wrap="square" rtlCol="0">
            <a:spAutoFit/>
          </a:bodyPr>
          <a:lstStyle/>
          <a:p>
            <a:pPr algn="ctr"/>
            <a:r>
              <a:rPr lang="de-DE" dirty="0">
                <a:solidFill>
                  <a:srgbClr val="000000"/>
                </a:solidFill>
                <a:latin typeface="Arial" pitchFamily="34" charset="0"/>
                <a:cs typeface="Arial" pitchFamily="34" charset="0"/>
              </a:rPr>
              <a:t>Lagerplatz am </a:t>
            </a:r>
            <a:r>
              <a:rPr lang="de-DE" dirty="0" err="1">
                <a:solidFill>
                  <a:srgbClr val="000000"/>
                </a:solidFill>
                <a:latin typeface="Arial" pitchFamily="34" charset="0"/>
                <a:cs typeface="Arial" pitchFamily="34" charset="0"/>
              </a:rPr>
              <a:t>Nemrud</a:t>
            </a:r>
            <a:r>
              <a:rPr lang="de-DE" dirty="0">
                <a:solidFill>
                  <a:srgbClr val="000000"/>
                </a:solidFill>
                <a:latin typeface="Arial" pitchFamily="34" charset="0"/>
                <a:cs typeface="Arial" pitchFamily="34" charset="0"/>
              </a:rPr>
              <a:t> </a:t>
            </a:r>
            <a:r>
              <a:rPr lang="de-DE" dirty="0" err="1">
                <a:solidFill>
                  <a:srgbClr val="000000"/>
                </a:solidFill>
                <a:latin typeface="Arial" pitchFamily="34" charset="0"/>
                <a:cs typeface="Arial" pitchFamily="34" charset="0"/>
              </a:rPr>
              <a:t>Dağ</a:t>
            </a:r>
            <a:endParaRPr lang="de-DE"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8581065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5640" y="1548908"/>
            <a:ext cx="6768752" cy="41731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lnSpc>
                <a:spcPct val="114000"/>
              </a:lnSpc>
              <a:spcBef>
                <a:spcPct val="0"/>
              </a:spcBef>
            </a:pPr>
            <a:r>
              <a:rPr lang="de-DE" sz="1700" dirty="0">
                <a:solidFill>
                  <a:srgbClr val="000000"/>
                </a:solidFill>
                <a:latin typeface="Arial" pitchFamily="34" charset="0"/>
                <a:cs typeface="Arial" pitchFamily="34" charset="0"/>
              </a:rPr>
              <a:t>„Der erste Eindruck war ein wahrhaft überwältigender. Wie ein Berg auf dem Berge erhob sich auf dem höchsten Felsgipfel der Grabhügel, an sich noch 40 m über der Terrasse, die wir erstiegen hatten, empor ragend. […]</a:t>
            </a:r>
          </a:p>
          <a:p>
            <a:pPr algn="just" fontAlgn="base">
              <a:lnSpc>
                <a:spcPct val="114000"/>
              </a:lnSpc>
              <a:spcBef>
                <a:spcPct val="0"/>
              </a:spcBef>
              <a:spcAft>
                <a:spcPts val="1000"/>
              </a:spcAft>
            </a:pPr>
            <a:r>
              <a:rPr lang="de-DE" sz="1700" dirty="0">
                <a:solidFill>
                  <a:srgbClr val="000000"/>
                </a:solidFill>
                <a:latin typeface="Arial" pitchFamily="34" charset="0"/>
                <a:cs typeface="Arial" pitchFamily="34" charset="0"/>
              </a:rPr>
              <a:t>Wir wussten kaum was wir zuerst anschauen sollten, die Nähe oder die Ferne. Vor uns lagen die herabgestürzten Köpfe der Statuen, jeder einzelne größer als eines Mannes Länge, lag ein Berg von Steinblöcken, lagen Platten mit Reliefbildern vor niedrigen Mauern mit Löchern auf ihrer Oberseite, in denen die Platten einst </a:t>
            </a:r>
            <a:r>
              <a:rPr lang="de-DE" sz="1700" dirty="0" err="1">
                <a:solidFill>
                  <a:srgbClr val="000000"/>
                </a:solidFill>
                <a:latin typeface="Arial" pitchFamily="34" charset="0"/>
                <a:cs typeface="Arial" pitchFamily="34" charset="0"/>
              </a:rPr>
              <a:t>eingezapft</a:t>
            </a:r>
            <a:r>
              <a:rPr lang="de-DE" sz="1700" dirty="0">
                <a:solidFill>
                  <a:srgbClr val="000000"/>
                </a:solidFill>
                <a:latin typeface="Arial" pitchFamily="34" charset="0"/>
                <a:cs typeface="Arial" pitchFamily="34" charset="0"/>
              </a:rPr>
              <a:t> gestanden hatten.“</a:t>
            </a:r>
          </a:p>
          <a:p>
            <a:pPr algn="just" fontAlgn="base">
              <a:lnSpc>
                <a:spcPct val="114000"/>
              </a:lnSpc>
              <a:spcBef>
                <a:spcPct val="0"/>
              </a:spcBef>
              <a:spcAft>
                <a:spcPts val="1000"/>
              </a:spcAft>
            </a:pPr>
            <a:r>
              <a:rPr lang="de-DE" sz="1600" dirty="0">
                <a:solidFill>
                  <a:srgbClr val="000000"/>
                </a:solidFill>
                <a:latin typeface="Arial" pitchFamily="34" charset="0"/>
                <a:cs typeface="Arial" pitchFamily="34" charset="0"/>
              </a:rPr>
              <a:t>Auszug aus </a:t>
            </a:r>
            <a:r>
              <a:rPr lang="de-DE" sz="1600" dirty="0" err="1">
                <a:solidFill>
                  <a:srgbClr val="000000"/>
                </a:solidFill>
                <a:latin typeface="Arial" pitchFamily="34" charset="0"/>
                <a:cs typeface="Arial" pitchFamily="34" charset="0"/>
              </a:rPr>
              <a:t>Humanns</a:t>
            </a:r>
            <a:r>
              <a:rPr lang="de-DE" sz="1600" dirty="0">
                <a:solidFill>
                  <a:srgbClr val="000000"/>
                </a:solidFill>
                <a:latin typeface="Arial" pitchFamily="34" charset="0"/>
                <a:cs typeface="Arial" pitchFamily="34" charset="0"/>
              </a:rPr>
              <a:t> </a:t>
            </a:r>
            <a:r>
              <a:rPr lang="de-DE" sz="1600" i="1" dirty="0">
                <a:solidFill>
                  <a:srgbClr val="000000"/>
                </a:solidFill>
                <a:latin typeface="Arial" pitchFamily="34" charset="0"/>
                <a:cs typeface="Arial" pitchFamily="34" charset="0"/>
              </a:rPr>
              <a:t>Reisen nach Kleinasien und Nordsyrien </a:t>
            </a:r>
            <a:r>
              <a:rPr lang="de-DE" sz="1600" dirty="0">
                <a:solidFill>
                  <a:srgbClr val="000000"/>
                </a:solidFill>
                <a:latin typeface="Arial" pitchFamily="34" charset="0"/>
                <a:cs typeface="Arial" pitchFamily="34" charset="0"/>
              </a:rPr>
              <a:t>(Berlin 1890), S. 188-189.</a:t>
            </a:r>
            <a:endParaRPr lang="de-DE" sz="1600" i="1" dirty="0">
              <a:solidFill>
                <a:srgbClr val="000000"/>
              </a:solidFill>
              <a:latin typeface="Arial" pitchFamily="34" charset="0"/>
              <a:cs typeface="Arial" pitchFamily="34" charset="0"/>
            </a:endParaRPr>
          </a:p>
          <a:p>
            <a:pPr algn="just" fontAlgn="base">
              <a:lnSpc>
                <a:spcPct val="114000"/>
              </a:lnSpc>
              <a:spcBef>
                <a:spcPct val="0"/>
              </a:spcBef>
              <a:spcAft>
                <a:spcPts val="1000"/>
              </a:spcAft>
            </a:pPr>
            <a:endParaRPr lang="de-DE" sz="1600" i="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3131873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575720" y="764704"/>
            <a:ext cx="4968552" cy="369332"/>
          </a:xfrm>
          <a:prstGeom prst="rect">
            <a:avLst/>
          </a:prstGeom>
          <a:noFill/>
        </p:spPr>
        <p:txBody>
          <a:bodyPr wrap="square" rtlCol="0">
            <a:spAutoFit/>
          </a:bodyPr>
          <a:lstStyle/>
          <a:p>
            <a:pPr algn="ctr"/>
            <a:r>
              <a:rPr lang="de-DE" dirty="0" err="1">
                <a:solidFill>
                  <a:srgbClr val="000000"/>
                </a:solidFill>
                <a:latin typeface="Arial" pitchFamily="34" charset="0"/>
                <a:cs typeface="Arial" pitchFamily="34" charset="0"/>
              </a:rPr>
              <a:t>Nemrud</a:t>
            </a:r>
            <a:r>
              <a:rPr lang="de-DE" dirty="0">
                <a:solidFill>
                  <a:srgbClr val="000000"/>
                </a:solidFill>
                <a:latin typeface="Arial" pitchFamily="34" charset="0"/>
                <a:cs typeface="Arial" pitchFamily="34" charset="0"/>
              </a:rPr>
              <a:t> </a:t>
            </a:r>
            <a:r>
              <a:rPr lang="de-DE" dirty="0" err="1" smtClean="0">
                <a:solidFill>
                  <a:srgbClr val="000000"/>
                </a:solidFill>
                <a:latin typeface="Arial" pitchFamily="34" charset="0"/>
                <a:cs typeface="Arial" pitchFamily="34" charset="0"/>
              </a:rPr>
              <a:t>Dağ</a:t>
            </a:r>
            <a:r>
              <a:rPr lang="de-DE" dirty="0" smtClean="0">
                <a:solidFill>
                  <a:srgbClr val="000000"/>
                </a:solidFill>
                <a:latin typeface="Arial" pitchFamily="34" charset="0"/>
                <a:cs typeface="Arial" pitchFamily="34" charset="0"/>
              </a:rPr>
              <a:t>, </a:t>
            </a:r>
            <a:r>
              <a:rPr lang="de-DE" dirty="0">
                <a:solidFill>
                  <a:srgbClr val="000000"/>
                </a:solidFill>
                <a:latin typeface="Arial" pitchFamily="34" charset="0"/>
                <a:cs typeface="Arial" pitchFamily="34" charset="0"/>
              </a:rPr>
              <a:t>Ostterrasse</a:t>
            </a:r>
          </a:p>
        </p:txBody>
      </p:sp>
      <p:pic>
        <p:nvPicPr>
          <p:cNvPr id="4" name="Grafik 3" descr="Nemrud Ostterrasse III.JPG"/>
          <p:cNvPicPr>
            <a:picLocks noChangeAspect="1"/>
          </p:cNvPicPr>
          <p:nvPr/>
        </p:nvPicPr>
        <p:blipFill>
          <a:blip r:embed="rId2" cstate="print">
            <a:grayscl/>
          </a:blip>
          <a:stretch>
            <a:fillRect/>
          </a:stretch>
        </p:blipFill>
        <p:spPr>
          <a:xfrm>
            <a:off x="2351585" y="1196752"/>
            <a:ext cx="7480205" cy="4896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32108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575720" y="764704"/>
            <a:ext cx="4968552" cy="369332"/>
          </a:xfrm>
          <a:prstGeom prst="rect">
            <a:avLst/>
          </a:prstGeom>
          <a:noFill/>
        </p:spPr>
        <p:txBody>
          <a:bodyPr wrap="square" rtlCol="0">
            <a:spAutoFit/>
          </a:bodyPr>
          <a:lstStyle/>
          <a:p>
            <a:pPr algn="ctr"/>
            <a:r>
              <a:rPr lang="de-DE" dirty="0" err="1">
                <a:solidFill>
                  <a:srgbClr val="000000"/>
                </a:solidFill>
                <a:latin typeface="Arial" pitchFamily="34" charset="0"/>
                <a:cs typeface="Arial" pitchFamily="34" charset="0"/>
              </a:rPr>
              <a:t>Nemrud</a:t>
            </a:r>
            <a:r>
              <a:rPr lang="de-DE" dirty="0">
                <a:solidFill>
                  <a:srgbClr val="000000"/>
                </a:solidFill>
                <a:latin typeface="Arial" pitchFamily="34" charset="0"/>
                <a:cs typeface="Arial" pitchFamily="34" charset="0"/>
              </a:rPr>
              <a:t> </a:t>
            </a:r>
            <a:r>
              <a:rPr lang="de-DE" dirty="0" err="1" smtClean="0">
                <a:solidFill>
                  <a:srgbClr val="000000"/>
                </a:solidFill>
                <a:latin typeface="Arial" pitchFamily="34" charset="0"/>
                <a:cs typeface="Arial" pitchFamily="34" charset="0"/>
              </a:rPr>
              <a:t>Dağ</a:t>
            </a:r>
            <a:r>
              <a:rPr lang="de-DE" dirty="0" smtClean="0">
                <a:solidFill>
                  <a:srgbClr val="000000"/>
                </a:solidFill>
                <a:latin typeface="Arial" pitchFamily="34" charset="0"/>
                <a:cs typeface="Arial" pitchFamily="34" charset="0"/>
              </a:rPr>
              <a:t>, </a:t>
            </a:r>
            <a:r>
              <a:rPr lang="de-DE" dirty="0">
                <a:solidFill>
                  <a:srgbClr val="000000"/>
                </a:solidFill>
                <a:latin typeface="Arial" pitchFamily="34" charset="0"/>
                <a:cs typeface="Arial" pitchFamily="34" charset="0"/>
              </a:rPr>
              <a:t>Ostterrasse</a:t>
            </a:r>
          </a:p>
        </p:txBody>
      </p:sp>
      <p:pic>
        <p:nvPicPr>
          <p:cNvPr id="5" name="Grafik 4" descr="Nemrud Ostterrasse II.JPG"/>
          <p:cNvPicPr>
            <a:picLocks noChangeAspect="1"/>
          </p:cNvPicPr>
          <p:nvPr/>
        </p:nvPicPr>
        <p:blipFill>
          <a:blip r:embed="rId2" cstate="print">
            <a:grayscl/>
          </a:blip>
          <a:stretch>
            <a:fillRect/>
          </a:stretch>
        </p:blipFill>
        <p:spPr>
          <a:xfrm>
            <a:off x="2351585" y="1166812"/>
            <a:ext cx="7460907" cy="4998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67386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Nemrud Westterrasse II.JPG"/>
          <p:cNvPicPr>
            <a:picLocks noChangeAspect="1"/>
          </p:cNvPicPr>
          <p:nvPr/>
        </p:nvPicPr>
        <p:blipFill>
          <a:blip r:embed="rId2" cstate="print">
            <a:grayscl/>
          </a:blip>
          <a:stretch>
            <a:fillRect/>
          </a:stretch>
        </p:blipFill>
        <p:spPr>
          <a:xfrm>
            <a:off x="2711624" y="1052736"/>
            <a:ext cx="6762750" cy="5067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3575720" y="692696"/>
            <a:ext cx="4968552" cy="369332"/>
          </a:xfrm>
          <a:prstGeom prst="rect">
            <a:avLst/>
          </a:prstGeom>
          <a:noFill/>
        </p:spPr>
        <p:txBody>
          <a:bodyPr wrap="square" rtlCol="0">
            <a:spAutoFit/>
          </a:bodyPr>
          <a:lstStyle/>
          <a:p>
            <a:pPr algn="ctr"/>
            <a:r>
              <a:rPr lang="de-DE" dirty="0" err="1">
                <a:solidFill>
                  <a:srgbClr val="000000"/>
                </a:solidFill>
                <a:latin typeface="Arial" pitchFamily="34" charset="0"/>
                <a:cs typeface="Arial" pitchFamily="34" charset="0"/>
              </a:rPr>
              <a:t>Nemrud</a:t>
            </a:r>
            <a:r>
              <a:rPr lang="de-DE" dirty="0">
                <a:solidFill>
                  <a:srgbClr val="000000"/>
                </a:solidFill>
                <a:latin typeface="Arial" pitchFamily="34" charset="0"/>
                <a:cs typeface="Arial" pitchFamily="34" charset="0"/>
              </a:rPr>
              <a:t> </a:t>
            </a:r>
            <a:r>
              <a:rPr lang="de-DE" dirty="0" err="1" smtClean="0">
                <a:solidFill>
                  <a:srgbClr val="000000"/>
                </a:solidFill>
                <a:latin typeface="Arial" pitchFamily="34" charset="0"/>
                <a:cs typeface="Arial" pitchFamily="34" charset="0"/>
              </a:rPr>
              <a:t>Dağ</a:t>
            </a:r>
            <a:r>
              <a:rPr lang="de-DE" dirty="0" smtClean="0">
                <a:solidFill>
                  <a:srgbClr val="000000"/>
                </a:solidFill>
                <a:latin typeface="Arial" pitchFamily="34" charset="0"/>
                <a:cs typeface="Arial" pitchFamily="34" charset="0"/>
              </a:rPr>
              <a:t>, </a:t>
            </a:r>
            <a:r>
              <a:rPr lang="de-DE" dirty="0">
                <a:solidFill>
                  <a:srgbClr val="000000"/>
                </a:solidFill>
                <a:latin typeface="Arial" pitchFamily="34" charset="0"/>
                <a:cs typeface="Arial" pitchFamily="34" charset="0"/>
              </a:rPr>
              <a:t>Westterrasse</a:t>
            </a:r>
          </a:p>
        </p:txBody>
      </p:sp>
    </p:spTree>
    <p:extLst>
      <p:ext uri="{BB962C8B-B14F-4D97-AF65-F5344CB8AC3E}">
        <p14:creationId xmlns:p14="http://schemas.microsoft.com/office/powerpoint/2010/main" val="9370739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647728" y="908720"/>
            <a:ext cx="4968552" cy="369332"/>
          </a:xfrm>
          <a:prstGeom prst="rect">
            <a:avLst/>
          </a:prstGeom>
          <a:noFill/>
        </p:spPr>
        <p:txBody>
          <a:bodyPr wrap="square" rtlCol="0">
            <a:spAutoFit/>
          </a:bodyPr>
          <a:lstStyle/>
          <a:p>
            <a:pPr algn="ctr"/>
            <a:r>
              <a:rPr lang="de-DE" dirty="0" err="1">
                <a:solidFill>
                  <a:srgbClr val="000000"/>
                </a:solidFill>
                <a:latin typeface="Arial" pitchFamily="34" charset="0"/>
                <a:cs typeface="Arial" pitchFamily="34" charset="0"/>
              </a:rPr>
              <a:t>Statuenköpfe</a:t>
            </a:r>
            <a:r>
              <a:rPr lang="de-DE" dirty="0">
                <a:solidFill>
                  <a:srgbClr val="000000"/>
                </a:solidFill>
                <a:latin typeface="Arial" pitchFamily="34" charset="0"/>
                <a:cs typeface="Arial" pitchFamily="34" charset="0"/>
              </a:rPr>
              <a:t> auf der Ostterrasse</a:t>
            </a:r>
          </a:p>
        </p:txBody>
      </p:sp>
      <p:pic>
        <p:nvPicPr>
          <p:cNvPr id="6" name="Grafik 5" descr="Nemrud Köpfe II.JPG"/>
          <p:cNvPicPr>
            <a:picLocks noChangeAspect="1"/>
          </p:cNvPicPr>
          <p:nvPr/>
        </p:nvPicPr>
        <p:blipFill>
          <a:blip r:embed="rId2" cstate="print">
            <a:grayscl/>
          </a:blip>
          <a:stretch>
            <a:fillRect/>
          </a:stretch>
        </p:blipFill>
        <p:spPr>
          <a:xfrm>
            <a:off x="5375921" y="3933056"/>
            <a:ext cx="4483517" cy="2160240"/>
          </a:xfrm>
          <a:prstGeom prst="rect">
            <a:avLst/>
          </a:prstGeom>
        </p:spPr>
      </p:pic>
      <p:pic>
        <p:nvPicPr>
          <p:cNvPr id="7" name="Grafik 6" descr="Nemrud Westterrasse I.JPG"/>
          <p:cNvPicPr>
            <a:picLocks noChangeAspect="1"/>
          </p:cNvPicPr>
          <p:nvPr/>
        </p:nvPicPr>
        <p:blipFill>
          <a:blip r:embed="rId3" cstate="print">
            <a:grayscl/>
          </a:blip>
          <a:stretch>
            <a:fillRect/>
          </a:stretch>
        </p:blipFill>
        <p:spPr>
          <a:xfrm>
            <a:off x="2351585" y="1318241"/>
            <a:ext cx="4608511" cy="2591751"/>
          </a:xfrm>
          <a:prstGeom prst="rect">
            <a:avLst/>
          </a:prstGeom>
        </p:spPr>
      </p:pic>
    </p:spTree>
    <p:extLst>
      <p:ext uri="{BB962C8B-B14F-4D97-AF65-F5344CB8AC3E}">
        <p14:creationId xmlns:p14="http://schemas.microsoft.com/office/powerpoint/2010/main" val="30161502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Nemrud Dexiosisrelief II.JPG"/>
          <p:cNvPicPr>
            <a:picLocks noChangeAspect="1"/>
          </p:cNvPicPr>
          <p:nvPr/>
        </p:nvPicPr>
        <p:blipFill>
          <a:blip r:embed="rId2" cstate="print">
            <a:grayscl/>
          </a:blip>
          <a:stretch>
            <a:fillRect/>
          </a:stretch>
        </p:blipFill>
        <p:spPr>
          <a:xfrm>
            <a:off x="3287689" y="1124745"/>
            <a:ext cx="5832649" cy="4924949"/>
          </a:xfrm>
          <a:prstGeom prst="rect">
            <a:avLst/>
          </a:prstGeom>
          <a:noFill/>
          <a:ln>
            <a:noFill/>
          </a:ln>
        </p:spPr>
      </p:pic>
      <p:sp>
        <p:nvSpPr>
          <p:cNvPr id="4" name="Textfeld 3"/>
          <p:cNvSpPr txBox="1"/>
          <p:nvPr/>
        </p:nvSpPr>
        <p:spPr>
          <a:xfrm>
            <a:off x="3575720" y="764704"/>
            <a:ext cx="4968552" cy="369332"/>
          </a:xfrm>
          <a:prstGeom prst="rect">
            <a:avLst/>
          </a:prstGeom>
          <a:noFill/>
        </p:spPr>
        <p:txBody>
          <a:bodyPr wrap="square" rtlCol="0">
            <a:spAutoFit/>
          </a:bodyPr>
          <a:lstStyle/>
          <a:p>
            <a:pPr algn="ctr"/>
            <a:r>
              <a:rPr lang="de-DE" dirty="0">
                <a:solidFill>
                  <a:srgbClr val="000000"/>
                </a:solidFill>
                <a:latin typeface="Arial" pitchFamily="34" charset="0"/>
                <a:cs typeface="Arial" pitchFamily="34" charset="0"/>
              </a:rPr>
              <a:t>Reliefplatten der Westterrasse</a:t>
            </a:r>
          </a:p>
        </p:txBody>
      </p:sp>
    </p:spTree>
    <p:extLst>
      <p:ext uri="{BB962C8B-B14F-4D97-AF65-F5344CB8AC3E}">
        <p14:creationId xmlns:p14="http://schemas.microsoft.com/office/powerpoint/2010/main" val="8042613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4043.JPG"/>
          <p:cNvPicPr>
            <a:picLocks noChangeAspect="1"/>
          </p:cNvPicPr>
          <p:nvPr/>
        </p:nvPicPr>
        <p:blipFill>
          <a:blip r:embed="rId2" cstate="print"/>
          <a:stretch>
            <a:fillRect/>
          </a:stretch>
        </p:blipFill>
        <p:spPr>
          <a:xfrm>
            <a:off x="1991544" y="1340768"/>
            <a:ext cx="8354784" cy="4396576"/>
          </a:xfrm>
          <a:prstGeom prst="rect">
            <a:avLst/>
          </a:prstGeom>
        </p:spPr>
      </p:pic>
      <p:sp>
        <p:nvSpPr>
          <p:cNvPr id="3" name="Textfeld 2"/>
          <p:cNvSpPr txBox="1"/>
          <p:nvPr/>
        </p:nvSpPr>
        <p:spPr>
          <a:xfrm>
            <a:off x="3503712" y="908720"/>
            <a:ext cx="4968552" cy="369332"/>
          </a:xfrm>
          <a:prstGeom prst="rect">
            <a:avLst/>
          </a:prstGeom>
          <a:noFill/>
        </p:spPr>
        <p:txBody>
          <a:bodyPr wrap="square" rtlCol="0">
            <a:spAutoFit/>
          </a:bodyPr>
          <a:lstStyle/>
          <a:p>
            <a:pPr algn="ctr"/>
            <a:r>
              <a:rPr lang="de-DE" dirty="0" err="1">
                <a:solidFill>
                  <a:srgbClr val="000000"/>
                </a:solidFill>
                <a:latin typeface="Arial" pitchFamily="34" charset="0"/>
                <a:cs typeface="Arial" pitchFamily="34" charset="0"/>
              </a:rPr>
              <a:t>Nemrud</a:t>
            </a:r>
            <a:r>
              <a:rPr lang="de-DE" dirty="0">
                <a:solidFill>
                  <a:srgbClr val="000000"/>
                </a:solidFill>
                <a:latin typeface="Arial" pitchFamily="34" charset="0"/>
                <a:cs typeface="Arial" pitchFamily="34" charset="0"/>
              </a:rPr>
              <a:t> </a:t>
            </a:r>
            <a:r>
              <a:rPr lang="de-DE" dirty="0" err="1" smtClean="0">
                <a:solidFill>
                  <a:srgbClr val="000000"/>
                </a:solidFill>
                <a:latin typeface="Arial" pitchFamily="34" charset="0"/>
                <a:cs typeface="Arial" pitchFamily="34" charset="0"/>
              </a:rPr>
              <a:t>Dağ</a:t>
            </a:r>
            <a:r>
              <a:rPr lang="de-DE" dirty="0" smtClean="0">
                <a:solidFill>
                  <a:srgbClr val="000000"/>
                </a:solidFill>
                <a:latin typeface="Arial" pitchFamily="34" charset="0"/>
                <a:cs typeface="Arial" pitchFamily="34" charset="0"/>
              </a:rPr>
              <a:t>, Ostterrasse (heute)</a:t>
            </a:r>
            <a:endParaRPr lang="de-DE"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529585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4061.JPG"/>
          <p:cNvPicPr>
            <a:picLocks noChangeAspect="1"/>
          </p:cNvPicPr>
          <p:nvPr/>
        </p:nvPicPr>
        <p:blipFill>
          <a:blip r:embed="rId2" cstate="print"/>
          <a:stretch>
            <a:fillRect/>
          </a:stretch>
        </p:blipFill>
        <p:spPr>
          <a:xfrm>
            <a:off x="2927649" y="1268760"/>
            <a:ext cx="6576731" cy="4824536"/>
          </a:xfrm>
          <a:prstGeom prst="rect">
            <a:avLst/>
          </a:prstGeom>
        </p:spPr>
      </p:pic>
      <p:sp>
        <p:nvSpPr>
          <p:cNvPr id="3" name="Textfeld 2"/>
          <p:cNvSpPr txBox="1"/>
          <p:nvPr/>
        </p:nvSpPr>
        <p:spPr>
          <a:xfrm>
            <a:off x="3719736" y="908720"/>
            <a:ext cx="4968552" cy="369332"/>
          </a:xfrm>
          <a:prstGeom prst="rect">
            <a:avLst/>
          </a:prstGeom>
          <a:noFill/>
        </p:spPr>
        <p:txBody>
          <a:bodyPr wrap="square" rtlCol="0">
            <a:spAutoFit/>
          </a:bodyPr>
          <a:lstStyle/>
          <a:p>
            <a:pPr algn="ctr"/>
            <a:r>
              <a:rPr lang="de-DE" dirty="0" err="1">
                <a:solidFill>
                  <a:srgbClr val="000000"/>
                </a:solidFill>
                <a:latin typeface="Arial" pitchFamily="34" charset="0"/>
                <a:cs typeface="Arial" pitchFamily="34" charset="0"/>
              </a:rPr>
              <a:t>Nemrud</a:t>
            </a:r>
            <a:r>
              <a:rPr lang="de-DE" dirty="0">
                <a:solidFill>
                  <a:srgbClr val="000000"/>
                </a:solidFill>
                <a:latin typeface="Arial" pitchFamily="34" charset="0"/>
                <a:cs typeface="Arial" pitchFamily="34" charset="0"/>
              </a:rPr>
              <a:t> </a:t>
            </a:r>
            <a:r>
              <a:rPr lang="de-DE" dirty="0" err="1" smtClean="0">
                <a:solidFill>
                  <a:srgbClr val="000000"/>
                </a:solidFill>
                <a:latin typeface="Arial" pitchFamily="34" charset="0"/>
                <a:cs typeface="Arial" pitchFamily="34" charset="0"/>
              </a:rPr>
              <a:t>Dağ</a:t>
            </a:r>
            <a:r>
              <a:rPr lang="de-DE" dirty="0">
                <a:solidFill>
                  <a:srgbClr val="000000"/>
                </a:solidFill>
                <a:latin typeface="Arial" pitchFamily="34" charset="0"/>
                <a:cs typeface="Arial" pitchFamily="34" charset="0"/>
              </a:rPr>
              <a:t>, Westterrasse (heute) </a:t>
            </a:r>
            <a:endParaRPr lang="de-DE"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4279243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Blick auf den Burgberg vor Beginn der Ausgrabungen.jpg"/>
          <p:cNvPicPr>
            <a:picLocks noChangeAspect="1"/>
          </p:cNvPicPr>
          <p:nvPr/>
        </p:nvPicPr>
        <p:blipFill>
          <a:blip r:embed="rId2" cstate="print"/>
          <a:stretch>
            <a:fillRect/>
          </a:stretch>
        </p:blipFill>
        <p:spPr>
          <a:xfrm>
            <a:off x="2711624" y="980729"/>
            <a:ext cx="6841864" cy="4894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p:cNvSpPr txBox="1"/>
          <p:nvPr/>
        </p:nvSpPr>
        <p:spPr>
          <a:xfrm>
            <a:off x="2567608" y="5949280"/>
            <a:ext cx="7128792" cy="369332"/>
          </a:xfrm>
          <a:prstGeom prst="rect">
            <a:avLst/>
          </a:prstGeom>
          <a:solidFill>
            <a:schemeClr val="bg1"/>
          </a:solidFill>
        </p:spPr>
        <p:txBody>
          <a:bodyPr wrap="square" rtlCol="0">
            <a:spAutoFit/>
          </a:bodyPr>
          <a:lstStyle/>
          <a:p>
            <a:pPr algn="ctr"/>
            <a:r>
              <a:rPr lang="de-DE" dirty="0">
                <a:solidFill>
                  <a:srgbClr val="000000"/>
                </a:solidFill>
                <a:cs typeface="Arial" pitchFamily="34" charset="0"/>
              </a:rPr>
              <a:t>Blick von Westen auf den </a:t>
            </a:r>
            <a:r>
              <a:rPr lang="de-DE" dirty="0" err="1">
                <a:solidFill>
                  <a:srgbClr val="000000"/>
                </a:solidFill>
                <a:cs typeface="Arial" pitchFamily="34" charset="0"/>
              </a:rPr>
              <a:t>Burgberg</a:t>
            </a:r>
            <a:r>
              <a:rPr lang="de-DE" dirty="0">
                <a:solidFill>
                  <a:srgbClr val="000000"/>
                </a:solidFill>
                <a:cs typeface="Arial" pitchFamily="34" charset="0"/>
              </a:rPr>
              <a:t> vor Beginn der Ausgrabungen</a:t>
            </a:r>
          </a:p>
        </p:txBody>
      </p:sp>
    </p:spTree>
    <p:extLst>
      <p:ext uri="{BB962C8B-B14F-4D97-AF65-F5344CB8AC3E}">
        <p14:creationId xmlns:p14="http://schemas.microsoft.com/office/powerpoint/2010/main" val="36568863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4066.JPG"/>
          <p:cNvPicPr>
            <a:picLocks noChangeAspect="1"/>
          </p:cNvPicPr>
          <p:nvPr/>
        </p:nvPicPr>
        <p:blipFill>
          <a:blip r:embed="rId2" cstate="print"/>
          <a:stretch>
            <a:fillRect/>
          </a:stretch>
        </p:blipFill>
        <p:spPr>
          <a:xfrm>
            <a:off x="2855640" y="1196752"/>
            <a:ext cx="6583680" cy="4937760"/>
          </a:xfrm>
          <a:prstGeom prst="rect">
            <a:avLst/>
          </a:prstGeom>
        </p:spPr>
      </p:pic>
      <p:sp>
        <p:nvSpPr>
          <p:cNvPr id="3" name="Textfeld 2"/>
          <p:cNvSpPr txBox="1"/>
          <p:nvPr/>
        </p:nvSpPr>
        <p:spPr>
          <a:xfrm>
            <a:off x="3719736" y="836712"/>
            <a:ext cx="4968552" cy="369332"/>
          </a:xfrm>
          <a:prstGeom prst="rect">
            <a:avLst/>
          </a:prstGeom>
          <a:noFill/>
        </p:spPr>
        <p:txBody>
          <a:bodyPr wrap="square" rtlCol="0">
            <a:spAutoFit/>
          </a:bodyPr>
          <a:lstStyle/>
          <a:p>
            <a:pPr algn="ctr"/>
            <a:r>
              <a:rPr lang="de-DE" dirty="0">
                <a:solidFill>
                  <a:srgbClr val="000000"/>
                </a:solidFill>
                <a:latin typeface="Arial" pitchFamily="34" charset="0"/>
                <a:cs typeface="Arial" pitchFamily="34" charset="0"/>
              </a:rPr>
              <a:t>Ahnenreliefs (heute)</a:t>
            </a:r>
            <a:endParaRPr lang="de-DE"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7656067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5640" y="1335680"/>
            <a:ext cx="6768752" cy="45996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lnSpc>
                <a:spcPct val="114000"/>
              </a:lnSpc>
              <a:spcBef>
                <a:spcPct val="0"/>
              </a:spcBef>
              <a:spcAft>
                <a:spcPts val="1000"/>
              </a:spcAft>
            </a:pPr>
            <a:r>
              <a:rPr lang="de-DE" sz="1700" dirty="0">
                <a:solidFill>
                  <a:srgbClr val="000000"/>
                </a:solidFill>
                <a:latin typeface="Arial" pitchFamily="34" charset="0"/>
                <a:cs typeface="Arial" pitchFamily="34" charset="0"/>
              </a:rPr>
              <a:t>„Am 13. Juni wurde von morgens 5 Uhr an gemessen, gezeichnet und </a:t>
            </a:r>
            <a:r>
              <a:rPr lang="de-DE" sz="1700" dirty="0" err="1">
                <a:solidFill>
                  <a:srgbClr val="000000"/>
                </a:solidFill>
                <a:latin typeface="Arial" pitchFamily="34" charset="0"/>
                <a:cs typeface="Arial" pitchFamily="34" charset="0"/>
              </a:rPr>
              <a:t>photographiert</a:t>
            </a:r>
            <a:r>
              <a:rPr lang="de-DE" sz="1700" dirty="0">
                <a:solidFill>
                  <a:srgbClr val="000000"/>
                </a:solidFill>
                <a:latin typeface="Arial" pitchFamily="34" charset="0"/>
                <a:cs typeface="Arial" pitchFamily="34" charset="0"/>
              </a:rPr>
              <a:t>, bis mittags von </a:t>
            </a:r>
            <a:r>
              <a:rPr lang="de-DE" sz="1700" dirty="0" err="1">
                <a:solidFill>
                  <a:srgbClr val="000000"/>
                </a:solidFill>
                <a:latin typeface="Arial" pitchFamily="34" charset="0"/>
                <a:cs typeface="Arial" pitchFamily="34" charset="0"/>
              </a:rPr>
              <a:t>Kiakhta</a:t>
            </a:r>
            <a:r>
              <a:rPr lang="de-DE" sz="1700" dirty="0">
                <a:solidFill>
                  <a:srgbClr val="000000"/>
                </a:solidFill>
                <a:latin typeface="Arial" pitchFamily="34" charset="0"/>
                <a:cs typeface="Arial" pitchFamily="34" charset="0"/>
              </a:rPr>
              <a:t> behördlicher Besuch herauf kam. Als sie behaupteten es wäre Befehl da, dass wir keine Ausgrabungen machen dürften, erwiderte ich, dass wir das auch nicht </a:t>
            </a:r>
            <a:r>
              <a:rPr lang="de-DE" sz="1700" dirty="0" err="1">
                <a:solidFill>
                  <a:srgbClr val="000000"/>
                </a:solidFill>
                <a:latin typeface="Arial" pitchFamily="34" charset="0"/>
                <a:cs typeface="Arial" pitchFamily="34" charset="0"/>
              </a:rPr>
              <a:t>thäten</a:t>
            </a:r>
            <a:r>
              <a:rPr lang="de-DE" sz="1700" dirty="0">
                <a:solidFill>
                  <a:srgbClr val="000000"/>
                </a:solidFill>
                <a:latin typeface="Arial" pitchFamily="34" charset="0"/>
                <a:cs typeface="Arial" pitchFamily="34" charset="0"/>
              </a:rPr>
              <a:t>, sondern nur Fundamente putzten. […]</a:t>
            </a:r>
          </a:p>
          <a:p>
            <a:pPr algn="just" fontAlgn="base">
              <a:lnSpc>
                <a:spcPct val="114000"/>
              </a:lnSpc>
              <a:spcBef>
                <a:spcPct val="0"/>
              </a:spcBef>
              <a:spcAft>
                <a:spcPts val="1000"/>
              </a:spcAft>
            </a:pPr>
            <a:r>
              <a:rPr lang="de-DE" sz="1700" dirty="0">
                <a:solidFill>
                  <a:srgbClr val="000000"/>
                </a:solidFill>
                <a:latin typeface="Arial" pitchFamily="34" charset="0"/>
                <a:cs typeface="Arial" pitchFamily="34" charset="0"/>
              </a:rPr>
              <a:t>An den folgenden Tagen wurde mit dem Vermessen, Zeichnen und </a:t>
            </a:r>
            <a:r>
              <a:rPr lang="de-DE" sz="1700" dirty="0" err="1">
                <a:solidFill>
                  <a:srgbClr val="000000"/>
                </a:solidFill>
                <a:latin typeface="Arial" pitchFamily="34" charset="0"/>
                <a:cs typeface="Arial" pitchFamily="34" charset="0"/>
              </a:rPr>
              <a:t>Photographieren</a:t>
            </a:r>
            <a:r>
              <a:rPr lang="de-DE" sz="1700" dirty="0">
                <a:solidFill>
                  <a:srgbClr val="000000"/>
                </a:solidFill>
                <a:latin typeface="Arial" pitchFamily="34" charset="0"/>
                <a:cs typeface="Arial" pitchFamily="34" charset="0"/>
              </a:rPr>
              <a:t> fortgefahren, während unsere Leute Gips von </a:t>
            </a:r>
            <a:r>
              <a:rPr lang="de-DE" sz="1700" dirty="0" err="1">
                <a:solidFill>
                  <a:srgbClr val="000000"/>
                </a:solidFill>
                <a:latin typeface="Arial" pitchFamily="34" charset="0"/>
                <a:cs typeface="Arial" pitchFamily="34" charset="0"/>
              </a:rPr>
              <a:t>Kiakhta</a:t>
            </a:r>
            <a:r>
              <a:rPr lang="de-DE" sz="1700" dirty="0">
                <a:solidFill>
                  <a:srgbClr val="000000"/>
                </a:solidFill>
                <a:latin typeface="Arial" pitchFamily="34" charset="0"/>
                <a:cs typeface="Arial" pitchFamily="34" charset="0"/>
              </a:rPr>
              <a:t> heraufholten, ihn zerrieben und siebten, an den Reliefplatten weiterformten und für die Verpackung der Formstücke Gras schnitten und trockneten. […] Der Gipsabguss mit dem Löwen wurde in 170 einzelnen Stücken fertig…“</a:t>
            </a:r>
          </a:p>
          <a:p>
            <a:pPr algn="just" fontAlgn="base">
              <a:lnSpc>
                <a:spcPct val="114000"/>
              </a:lnSpc>
              <a:spcBef>
                <a:spcPct val="0"/>
              </a:spcBef>
              <a:spcAft>
                <a:spcPts val="1000"/>
              </a:spcAft>
            </a:pPr>
            <a:r>
              <a:rPr lang="de-DE" sz="1600" dirty="0">
                <a:solidFill>
                  <a:srgbClr val="000000"/>
                </a:solidFill>
                <a:latin typeface="Arial" pitchFamily="34" charset="0"/>
                <a:cs typeface="Arial" pitchFamily="34" charset="0"/>
              </a:rPr>
              <a:t>Auszug aus </a:t>
            </a:r>
            <a:r>
              <a:rPr lang="de-DE" sz="1600" dirty="0" err="1">
                <a:solidFill>
                  <a:srgbClr val="000000"/>
                </a:solidFill>
                <a:latin typeface="Arial" pitchFamily="34" charset="0"/>
                <a:cs typeface="Arial" pitchFamily="34" charset="0"/>
              </a:rPr>
              <a:t>Humanns</a:t>
            </a:r>
            <a:r>
              <a:rPr lang="de-DE" sz="1600" dirty="0">
                <a:solidFill>
                  <a:srgbClr val="000000"/>
                </a:solidFill>
                <a:latin typeface="Arial" pitchFamily="34" charset="0"/>
                <a:cs typeface="Arial" pitchFamily="34" charset="0"/>
              </a:rPr>
              <a:t> </a:t>
            </a:r>
            <a:r>
              <a:rPr lang="de-DE" sz="1600" i="1" dirty="0">
                <a:solidFill>
                  <a:srgbClr val="000000"/>
                </a:solidFill>
                <a:latin typeface="Arial" pitchFamily="34" charset="0"/>
                <a:cs typeface="Arial" pitchFamily="34" charset="0"/>
              </a:rPr>
              <a:t>Reisen nach Kleinasien und Nordsyrien </a:t>
            </a:r>
            <a:r>
              <a:rPr lang="de-DE" sz="1600" dirty="0">
                <a:solidFill>
                  <a:srgbClr val="000000"/>
                </a:solidFill>
                <a:latin typeface="Arial" pitchFamily="34" charset="0"/>
                <a:cs typeface="Arial" pitchFamily="34" charset="0"/>
              </a:rPr>
              <a:t>(Berlin 1890), S. 191-192.</a:t>
            </a:r>
            <a:endParaRPr lang="de-DE" sz="1600" i="1" dirty="0">
              <a:solidFill>
                <a:srgbClr val="000000"/>
              </a:solidFill>
              <a:latin typeface="Arial" pitchFamily="34" charset="0"/>
              <a:cs typeface="Arial" pitchFamily="34" charset="0"/>
            </a:endParaRPr>
          </a:p>
          <a:p>
            <a:pPr algn="just" fontAlgn="base">
              <a:lnSpc>
                <a:spcPct val="114000"/>
              </a:lnSpc>
              <a:spcBef>
                <a:spcPct val="0"/>
              </a:spcBef>
              <a:spcAft>
                <a:spcPts val="1000"/>
              </a:spcAft>
            </a:pPr>
            <a:endParaRPr lang="de-DE" sz="1600" i="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061327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Nemrud Löwe.JPG"/>
          <p:cNvPicPr>
            <a:picLocks noChangeAspect="1"/>
          </p:cNvPicPr>
          <p:nvPr/>
        </p:nvPicPr>
        <p:blipFill>
          <a:blip r:embed="rId2" cstate="print">
            <a:grayscl/>
          </a:blip>
          <a:stretch>
            <a:fillRect/>
          </a:stretch>
        </p:blipFill>
        <p:spPr>
          <a:xfrm>
            <a:off x="3071664" y="1556792"/>
            <a:ext cx="6120680" cy="4495860"/>
          </a:xfrm>
          <a:prstGeom prst="rect">
            <a:avLst/>
          </a:prstGeom>
        </p:spPr>
      </p:pic>
      <p:sp>
        <p:nvSpPr>
          <p:cNvPr id="3" name="Textfeld 2"/>
          <p:cNvSpPr txBox="1"/>
          <p:nvPr/>
        </p:nvSpPr>
        <p:spPr>
          <a:xfrm>
            <a:off x="3647728" y="1124744"/>
            <a:ext cx="4968552" cy="369332"/>
          </a:xfrm>
          <a:prstGeom prst="rect">
            <a:avLst/>
          </a:prstGeom>
          <a:noFill/>
        </p:spPr>
        <p:txBody>
          <a:bodyPr wrap="square" rtlCol="0">
            <a:spAutoFit/>
          </a:bodyPr>
          <a:lstStyle/>
          <a:p>
            <a:pPr algn="ctr"/>
            <a:r>
              <a:rPr lang="de-DE" dirty="0">
                <a:solidFill>
                  <a:srgbClr val="000000"/>
                </a:solidFill>
                <a:latin typeface="Arial" pitchFamily="34" charset="0"/>
                <a:cs typeface="Arial" pitchFamily="34" charset="0"/>
              </a:rPr>
              <a:t>Löwenrelief </a:t>
            </a:r>
          </a:p>
        </p:txBody>
      </p:sp>
    </p:spTree>
    <p:extLst>
      <p:ext uri="{BB962C8B-B14F-4D97-AF65-F5344CB8AC3E}">
        <p14:creationId xmlns:p14="http://schemas.microsoft.com/office/powerpoint/2010/main" val="26137138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relieves-nemrud-dagi.jpg"/>
          <p:cNvPicPr>
            <a:picLocks noChangeAspect="1"/>
          </p:cNvPicPr>
          <p:nvPr/>
        </p:nvPicPr>
        <p:blipFill>
          <a:blip r:embed="rId2" cstate="print"/>
          <a:stretch>
            <a:fillRect/>
          </a:stretch>
        </p:blipFill>
        <p:spPr>
          <a:xfrm>
            <a:off x="2711624" y="1268760"/>
            <a:ext cx="6840760" cy="4842138"/>
          </a:xfrm>
          <a:prstGeom prst="rect">
            <a:avLst/>
          </a:prstGeom>
        </p:spPr>
      </p:pic>
      <p:sp>
        <p:nvSpPr>
          <p:cNvPr id="3" name="Textfeld 2"/>
          <p:cNvSpPr txBox="1"/>
          <p:nvPr/>
        </p:nvSpPr>
        <p:spPr>
          <a:xfrm>
            <a:off x="3071664" y="908720"/>
            <a:ext cx="6264696" cy="369332"/>
          </a:xfrm>
          <a:prstGeom prst="rect">
            <a:avLst/>
          </a:prstGeom>
          <a:noFill/>
        </p:spPr>
        <p:txBody>
          <a:bodyPr wrap="square" rtlCol="0">
            <a:spAutoFit/>
          </a:bodyPr>
          <a:lstStyle/>
          <a:p>
            <a:pPr algn="ctr"/>
            <a:r>
              <a:rPr lang="de-DE" dirty="0">
                <a:solidFill>
                  <a:srgbClr val="000000"/>
                </a:solidFill>
                <a:latin typeface="Arial" pitchFamily="34" charset="0"/>
                <a:cs typeface="Arial" pitchFamily="34" charset="0"/>
              </a:rPr>
              <a:t>Rekonstruierte Aufstellung der Reliefs auf der Westterrasse  </a:t>
            </a:r>
          </a:p>
        </p:txBody>
      </p:sp>
    </p:spTree>
    <p:extLst>
      <p:ext uri="{BB962C8B-B14F-4D97-AF65-F5344CB8AC3E}">
        <p14:creationId xmlns:p14="http://schemas.microsoft.com/office/powerpoint/2010/main" val="33911490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Nemrud Plan Terrassen.JPG"/>
          <p:cNvPicPr>
            <a:picLocks noChangeAspect="1"/>
          </p:cNvPicPr>
          <p:nvPr/>
        </p:nvPicPr>
        <p:blipFill>
          <a:blip r:embed="rId2" cstate="print">
            <a:grayscl/>
          </a:blip>
          <a:stretch>
            <a:fillRect/>
          </a:stretch>
        </p:blipFill>
        <p:spPr>
          <a:xfrm>
            <a:off x="3215680" y="188640"/>
            <a:ext cx="5688632" cy="6239145"/>
          </a:xfrm>
          <a:prstGeom prst="rect">
            <a:avLst/>
          </a:prstGeom>
        </p:spPr>
      </p:pic>
    </p:spTree>
    <p:extLst>
      <p:ext uri="{BB962C8B-B14F-4D97-AF65-F5344CB8AC3E}">
        <p14:creationId xmlns:p14="http://schemas.microsoft.com/office/powerpoint/2010/main" val="30641152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5640" y="1484792"/>
            <a:ext cx="6768752" cy="43014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lnSpc>
                <a:spcPct val="114000"/>
              </a:lnSpc>
              <a:spcBef>
                <a:spcPct val="0"/>
              </a:spcBef>
              <a:spcAft>
                <a:spcPts val="1000"/>
              </a:spcAft>
            </a:pPr>
            <a:r>
              <a:rPr lang="de-DE" sz="1700" dirty="0">
                <a:solidFill>
                  <a:srgbClr val="000000"/>
                </a:solidFill>
                <a:latin typeface="Arial" pitchFamily="34" charset="0"/>
                <a:cs typeface="Arial" pitchFamily="34" charset="0"/>
              </a:rPr>
              <a:t>„Nachdem in 28 Kisten, zu denen auch die letzten Bretter unserer Proviantkisten  verwendet werden mussten, alle Gipse und die transportablen Originalbruchstücke gut verpackt waren, wurde zum Aufbruch gerüstet und am Sonntag, den 24. Juni, morgens in aller Frühe das Gepäck unter meine alten Lasttiere und die 8 dazu gemieteten verteilt und aufgeladen. […]</a:t>
            </a:r>
          </a:p>
          <a:p>
            <a:pPr algn="just" fontAlgn="base">
              <a:lnSpc>
                <a:spcPct val="114000"/>
              </a:lnSpc>
              <a:spcBef>
                <a:spcPct val="0"/>
              </a:spcBef>
              <a:spcAft>
                <a:spcPts val="1000"/>
              </a:spcAft>
            </a:pPr>
            <a:r>
              <a:rPr lang="de-DE" sz="1700" dirty="0">
                <a:solidFill>
                  <a:srgbClr val="000000"/>
                </a:solidFill>
                <a:latin typeface="Arial" pitchFamily="34" charset="0"/>
                <a:cs typeface="Arial" pitchFamily="34" charset="0"/>
              </a:rPr>
              <a:t>Wir ritten nun den Sattel zwischen Kara-kusch-</a:t>
            </a:r>
            <a:r>
              <a:rPr lang="de-DE" sz="1700" dirty="0" err="1">
                <a:solidFill>
                  <a:srgbClr val="000000"/>
                </a:solidFill>
                <a:latin typeface="Arial" pitchFamily="34" charset="0"/>
                <a:cs typeface="Arial" pitchFamily="34" charset="0"/>
              </a:rPr>
              <a:t>dagh</a:t>
            </a:r>
            <a:r>
              <a:rPr lang="de-DE" sz="1700" dirty="0">
                <a:solidFill>
                  <a:srgbClr val="000000"/>
                </a:solidFill>
                <a:latin typeface="Arial" pitchFamily="34" charset="0"/>
                <a:cs typeface="Arial" pitchFamily="34" charset="0"/>
              </a:rPr>
              <a:t> und dem </a:t>
            </a:r>
            <a:r>
              <a:rPr lang="de-DE" sz="1700" dirty="0" err="1">
                <a:solidFill>
                  <a:srgbClr val="000000"/>
                </a:solidFill>
                <a:latin typeface="Arial" pitchFamily="34" charset="0"/>
                <a:cs typeface="Arial" pitchFamily="34" charset="0"/>
              </a:rPr>
              <a:t>Tauros</a:t>
            </a:r>
            <a:r>
              <a:rPr lang="de-DE" sz="1700" dirty="0">
                <a:solidFill>
                  <a:srgbClr val="000000"/>
                </a:solidFill>
                <a:latin typeface="Arial" pitchFamily="34" charset="0"/>
                <a:cs typeface="Arial" pitchFamily="34" charset="0"/>
              </a:rPr>
              <a:t> hinan und schlugen 10 km von </a:t>
            </a:r>
            <a:r>
              <a:rPr lang="de-DE" sz="1700" dirty="0" err="1">
                <a:solidFill>
                  <a:srgbClr val="000000"/>
                </a:solidFill>
                <a:latin typeface="Arial" pitchFamily="34" charset="0"/>
                <a:cs typeface="Arial" pitchFamily="34" charset="0"/>
              </a:rPr>
              <a:t>Kiakhta</a:t>
            </a:r>
            <a:r>
              <a:rPr lang="de-DE" sz="1700" dirty="0">
                <a:solidFill>
                  <a:srgbClr val="000000"/>
                </a:solidFill>
                <a:latin typeface="Arial" pitchFamily="34" charset="0"/>
                <a:cs typeface="Arial" pitchFamily="34" charset="0"/>
              </a:rPr>
              <a:t> auf einer Weide in der Nähe einer Quelle  die Zelte auf, froh wieder auf der Heimkehr zu sein.“</a:t>
            </a:r>
          </a:p>
          <a:p>
            <a:pPr algn="just" fontAlgn="base">
              <a:lnSpc>
                <a:spcPct val="114000"/>
              </a:lnSpc>
              <a:spcBef>
                <a:spcPct val="0"/>
              </a:spcBef>
              <a:spcAft>
                <a:spcPts val="1000"/>
              </a:spcAft>
            </a:pPr>
            <a:r>
              <a:rPr lang="de-DE" sz="1600" dirty="0">
                <a:solidFill>
                  <a:srgbClr val="000000"/>
                </a:solidFill>
                <a:latin typeface="Arial" pitchFamily="34" charset="0"/>
                <a:cs typeface="Arial" pitchFamily="34" charset="0"/>
              </a:rPr>
              <a:t>Auszug aus </a:t>
            </a:r>
            <a:r>
              <a:rPr lang="de-DE" sz="1600" dirty="0" err="1">
                <a:solidFill>
                  <a:srgbClr val="000000"/>
                </a:solidFill>
                <a:latin typeface="Arial" pitchFamily="34" charset="0"/>
                <a:cs typeface="Arial" pitchFamily="34" charset="0"/>
              </a:rPr>
              <a:t>Humanns</a:t>
            </a:r>
            <a:r>
              <a:rPr lang="de-DE" sz="1600" dirty="0">
                <a:solidFill>
                  <a:srgbClr val="000000"/>
                </a:solidFill>
                <a:latin typeface="Arial" pitchFamily="34" charset="0"/>
                <a:cs typeface="Arial" pitchFamily="34" charset="0"/>
              </a:rPr>
              <a:t> </a:t>
            </a:r>
            <a:r>
              <a:rPr lang="de-DE" sz="1600" i="1" dirty="0">
                <a:solidFill>
                  <a:srgbClr val="000000"/>
                </a:solidFill>
                <a:latin typeface="Arial" pitchFamily="34" charset="0"/>
                <a:cs typeface="Arial" pitchFamily="34" charset="0"/>
              </a:rPr>
              <a:t>Reisen nach Kleinasien und Nordsyrien </a:t>
            </a:r>
            <a:r>
              <a:rPr lang="de-DE" sz="1600" dirty="0">
                <a:solidFill>
                  <a:srgbClr val="000000"/>
                </a:solidFill>
                <a:latin typeface="Arial" pitchFamily="34" charset="0"/>
                <a:cs typeface="Arial" pitchFamily="34" charset="0"/>
              </a:rPr>
              <a:t>(Berlin 1890), S. 192-193.</a:t>
            </a:r>
            <a:endParaRPr lang="de-DE" sz="1600" i="1" dirty="0">
              <a:solidFill>
                <a:srgbClr val="000000"/>
              </a:solidFill>
              <a:latin typeface="Arial" pitchFamily="34" charset="0"/>
              <a:cs typeface="Arial" pitchFamily="34" charset="0"/>
            </a:endParaRPr>
          </a:p>
          <a:p>
            <a:pPr algn="just" fontAlgn="base">
              <a:lnSpc>
                <a:spcPct val="114000"/>
              </a:lnSpc>
              <a:spcBef>
                <a:spcPct val="0"/>
              </a:spcBef>
              <a:spcAft>
                <a:spcPts val="1000"/>
              </a:spcAft>
            </a:pPr>
            <a:endParaRPr lang="de-DE" sz="1600" i="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20684866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Perrhe.JPG"/>
          <p:cNvPicPr>
            <a:picLocks noChangeAspect="1"/>
          </p:cNvPicPr>
          <p:nvPr/>
        </p:nvPicPr>
        <p:blipFill>
          <a:blip r:embed="rId2" cstate="print">
            <a:grayscl/>
          </a:blip>
          <a:stretch>
            <a:fillRect/>
          </a:stretch>
        </p:blipFill>
        <p:spPr>
          <a:xfrm>
            <a:off x="2207569" y="1412777"/>
            <a:ext cx="8064896" cy="4560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3071664" y="980728"/>
            <a:ext cx="6264696" cy="369332"/>
          </a:xfrm>
          <a:prstGeom prst="rect">
            <a:avLst/>
          </a:prstGeom>
          <a:noFill/>
        </p:spPr>
        <p:txBody>
          <a:bodyPr wrap="square" rtlCol="0">
            <a:spAutoFit/>
          </a:bodyPr>
          <a:lstStyle/>
          <a:p>
            <a:pPr algn="ctr"/>
            <a:r>
              <a:rPr lang="de-DE" dirty="0">
                <a:solidFill>
                  <a:srgbClr val="000000"/>
                </a:solidFill>
                <a:latin typeface="Arial" pitchFamily="34" charset="0"/>
                <a:cs typeface="Arial" pitchFamily="34" charset="0"/>
              </a:rPr>
              <a:t>Felsgräber von </a:t>
            </a:r>
            <a:r>
              <a:rPr lang="de-DE" dirty="0" err="1">
                <a:solidFill>
                  <a:srgbClr val="000000"/>
                </a:solidFill>
                <a:latin typeface="Arial" pitchFamily="34" charset="0"/>
                <a:cs typeface="Arial" pitchFamily="34" charset="0"/>
              </a:rPr>
              <a:t>Perrhe</a:t>
            </a:r>
            <a:endParaRPr lang="de-DE"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3335733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Burg von Marasch.JPG"/>
          <p:cNvPicPr>
            <a:picLocks noChangeAspect="1"/>
          </p:cNvPicPr>
          <p:nvPr/>
        </p:nvPicPr>
        <p:blipFill>
          <a:blip r:embed="rId2" cstate="print">
            <a:grayscl/>
          </a:blip>
          <a:stretch>
            <a:fillRect/>
          </a:stretch>
        </p:blipFill>
        <p:spPr>
          <a:xfrm>
            <a:off x="1991544" y="1026932"/>
            <a:ext cx="7776865" cy="2908195"/>
          </a:xfrm>
          <a:prstGeom prst="rect">
            <a:avLst/>
          </a:prstGeom>
        </p:spPr>
      </p:pic>
      <p:sp>
        <p:nvSpPr>
          <p:cNvPr id="10" name="Rectangle 1"/>
          <p:cNvSpPr>
            <a:spLocks noChangeArrowheads="1"/>
          </p:cNvSpPr>
          <p:nvPr/>
        </p:nvSpPr>
        <p:spPr bwMode="auto">
          <a:xfrm>
            <a:off x="1919536" y="3920617"/>
            <a:ext cx="7920880" cy="21798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lnSpc>
                <a:spcPct val="114000"/>
              </a:lnSpc>
              <a:spcBef>
                <a:spcPct val="0"/>
              </a:spcBef>
              <a:spcAft>
                <a:spcPts val="1000"/>
              </a:spcAft>
            </a:pPr>
            <a:r>
              <a:rPr lang="de-DE" sz="1700" dirty="0">
                <a:solidFill>
                  <a:srgbClr val="000000"/>
                </a:solidFill>
                <a:latin typeface="Arial" pitchFamily="34" charset="0"/>
                <a:cs typeface="Arial" pitchFamily="34" charset="0"/>
              </a:rPr>
              <a:t>„Nach 12 km [seit der letzten Rast] standen wir vor </a:t>
            </a:r>
            <a:r>
              <a:rPr lang="de-DE" sz="1700" dirty="0" err="1">
                <a:solidFill>
                  <a:srgbClr val="000000"/>
                </a:solidFill>
                <a:latin typeface="Arial" pitchFamily="34" charset="0"/>
                <a:cs typeface="Arial" pitchFamily="34" charset="0"/>
              </a:rPr>
              <a:t>Mar‘asch</a:t>
            </a:r>
            <a:r>
              <a:rPr lang="de-DE" sz="1700" dirty="0">
                <a:solidFill>
                  <a:srgbClr val="000000"/>
                </a:solidFill>
                <a:latin typeface="Arial" pitchFamily="34" charset="0"/>
                <a:cs typeface="Arial" pitchFamily="34" charset="0"/>
              </a:rPr>
              <a:t> [</a:t>
            </a:r>
            <a:r>
              <a:rPr lang="de-DE" sz="1700" dirty="0" err="1">
                <a:solidFill>
                  <a:srgbClr val="000000"/>
                </a:solidFill>
                <a:latin typeface="Arial" pitchFamily="34" charset="0"/>
                <a:cs typeface="Arial" pitchFamily="34" charset="0"/>
              </a:rPr>
              <a:t>Kahramanmaraš</a:t>
            </a:r>
            <a:r>
              <a:rPr lang="de-DE" sz="1700" dirty="0">
                <a:solidFill>
                  <a:srgbClr val="000000"/>
                </a:solidFill>
                <a:latin typeface="Arial" pitchFamily="34" charset="0"/>
                <a:cs typeface="Arial" pitchFamily="34" charset="0"/>
              </a:rPr>
              <a:t>]. Hier sahen wir wieder Fensterscheiben als erste Anzeichen der Kultur, und unser Koch suchte auf dem Markte nach dem lang entbehrten Gemüse. Wir waren nicht wenig erstaunt, als er uns auch Flaschenbier brachte und erzählte, ein </a:t>
            </a:r>
            <a:r>
              <a:rPr lang="de-DE" sz="1700" dirty="0" err="1">
                <a:solidFill>
                  <a:srgbClr val="000000"/>
                </a:solidFill>
                <a:latin typeface="Arial" pitchFamily="34" charset="0"/>
                <a:cs typeface="Arial" pitchFamily="34" charset="0"/>
              </a:rPr>
              <a:t>chiotischer</a:t>
            </a:r>
            <a:r>
              <a:rPr lang="de-DE" sz="1700" dirty="0">
                <a:solidFill>
                  <a:srgbClr val="000000"/>
                </a:solidFill>
                <a:latin typeface="Arial" pitchFamily="34" charset="0"/>
                <a:cs typeface="Arial" pitchFamily="34" charset="0"/>
              </a:rPr>
              <a:t> Grieche hielte in der Stadt ein großes Magazin mit allen möglichen Artikeln der höheren Zivilisation, worunter Sardinen, Mixed-</a:t>
            </a:r>
            <a:r>
              <a:rPr lang="de-DE" sz="1700" dirty="0" err="1">
                <a:solidFill>
                  <a:srgbClr val="000000"/>
                </a:solidFill>
                <a:latin typeface="Arial" pitchFamily="34" charset="0"/>
                <a:cs typeface="Arial" pitchFamily="34" charset="0"/>
              </a:rPr>
              <a:t>pickles</a:t>
            </a:r>
            <a:r>
              <a:rPr lang="de-DE" sz="1700" dirty="0">
                <a:solidFill>
                  <a:srgbClr val="000000"/>
                </a:solidFill>
                <a:latin typeface="Arial" pitchFamily="34" charset="0"/>
                <a:cs typeface="Arial" pitchFamily="34" charset="0"/>
              </a:rPr>
              <a:t>, Bier und Wein die Glanzpunkte bildeten.“ (S. 199)</a:t>
            </a:r>
          </a:p>
        </p:txBody>
      </p:sp>
    </p:spTree>
    <p:extLst>
      <p:ext uri="{BB962C8B-B14F-4D97-AF65-F5344CB8AC3E}">
        <p14:creationId xmlns:p14="http://schemas.microsoft.com/office/powerpoint/2010/main" val="155616251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5640" y="1484794"/>
            <a:ext cx="6768752" cy="43014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lnSpc>
                <a:spcPct val="114000"/>
              </a:lnSpc>
              <a:spcBef>
                <a:spcPct val="0"/>
              </a:spcBef>
              <a:spcAft>
                <a:spcPts val="1000"/>
              </a:spcAft>
            </a:pPr>
            <a:r>
              <a:rPr lang="de-DE" sz="1700" dirty="0">
                <a:solidFill>
                  <a:srgbClr val="000000"/>
                </a:solidFill>
                <a:latin typeface="Arial" pitchFamily="34" charset="0"/>
                <a:cs typeface="Arial" pitchFamily="34" charset="0"/>
              </a:rPr>
              <a:t>„</a:t>
            </a:r>
            <a:r>
              <a:rPr lang="de-DE" sz="1700" dirty="0" err="1">
                <a:solidFill>
                  <a:srgbClr val="000000"/>
                </a:solidFill>
                <a:latin typeface="Arial" pitchFamily="34" charset="0"/>
                <a:cs typeface="Arial" pitchFamily="34" charset="0"/>
              </a:rPr>
              <a:t>Alexandrette</a:t>
            </a:r>
            <a:r>
              <a:rPr lang="de-DE" sz="1700" dirty="0">
                <a:solidFill>
                  <a:srgbClr val="000000"/>
                </a:solidFill>
                <a:latin typeface="Arial" pitchFamily="34" charset="0"/>
                <a:cs typeface="Arial" pitchFamily="34" charset="0"/>
              </a:rPr>
              <a:t>, von einem strahlenden Kranze der schönsten Sümpfe umgeben, lag wie zu unseren Füßen, und morgens wie abends konnten wir sehen, wie ein dichter Schleier sich langsam hob und dann sich senkend die Ebene einhüllte. Dies idyllische Leben dauerte bis Freitag den 20. Juli, wo ein russischer Dampfer erschien. […]</a:t>
            </a:r>
          </a:p>
          <a:p>
            <a:pPr algn="just" fontAlgn="base">
              <a:lnSpc>
                <a:spcPct val="114000"/>
              </a:lnSpc>
              <a:spcBef>
                <a:spcPct val="0"/>
              </a:spcBef>
              <a:spcAft>
                <a:spcPts val="1000"/>
              </a:spcAft>
            </a:pPr>
            <a:r>
              <a:rPr lang="de-DE" sz="1700" dirty="0">
                <a:solidFill>
                  <a:srgbClr val="000000"/>
                </a:solidFill>
                <a:latin typeface="Arial" pitchFamily="34" charset="0"/>
                <a:cs typeface="Arial" pitchFamily="34" charset="0"/>
              </a:rPr>
              <a:t>Wir selbst kamen nach ruhiger Fahrt am Dienstag den 24. Juli wieder in Smyrna an, von wo die einzelnen Teilnehmer der Expedition, die genau 12 Wochen gedauert hatte, sich zerstreuten. Alle Kisten [mit Gipsabgüssen] sind unverletzt in Berlin angelangt.“</a:t>
            </a:r>
          </a:p>
          <a:p>
            <a:pPr algn="just" fontAlgn="base">
              <a:lnSpc>
                <a:spcPct val="114000"/>
              </a:lnSpc>
              <a:spcBef>
                <a:spcPct val="0"/>
              </a:spcBef>
              <a:spcAft>
                <a:spcPts val="1000"/>
              </a:spcAft>
            </a:pPr>
            <a:r>
              <a:rPr lang="de-DE" sz="1600" dirty="0">
                <a:solidFill>
                  <a:srgbClr val="000000"/>
                </a:solidFill>
                <a:latin typeface="Arial" pitchFamily="34" charset="0"/>
                <a:cs typeface="Arial" pitchFamily="34" charset="0"/>
              </a:rPr>
              <a:t>Auszug aus </a:t>
            </a:r>
            <a:r>
              <a:rPr lang="de-DE" sz="1600" dirty="0" err="1">
                <a:solidFill>
                  <a:srgbClr val="000000"/>
                </a:solidFill>
                <a:latin typeface="Arial" pitchFamily="34" charset="0"/>
                <a:cs typeface="Arial" pitchFamily="34" charset="0"/>
              </a:rPr>
              <a:t>Humanns</a:t>
            </a:r>
            <a:r>
              <a:rPr lang="de-DE" sz="1600" dirty="0">
                <a:solidFill>
                  <a:srgbClr val="000000"/>
                </a:solidFill>
                <a:latin typeface="Arial" pitchFamily="34" charset="0"/>
                <a:cs typeface="Arial" pitchFamily="34" charset="0"/>
              </a:rPr>
              <a:t> </a:t>
            </a:r>
            <a:r>
              <a:rPr lang="de-DE" sz="1600" i="1" dirty="0">
                <a:solidFill>
                  <a:srgbClr val="000000"/>
                </a:solidFill>
                <a:latin typeface="Arial" pitchFamily="34" charset="0"/>
                <a:cs typeface="Arial" pitchFamily="34" charset="0"/>
              </a:rPr>
              <a:t>Reisen nach Kleinasien und Nordsyrien </a:t>
            </a:r>
            <a:r>
              <a:rPr lang="de-DE" sz="1600" dirty="0">
                <a:solidFill>
                  <a:srgbClr val="000000"/>
                </a:solidFill>
                <a:latin typeface="Arial" pitchFamily="34" charset="0"/>
                <a:cs typeface="Arial" pitchFamily="34" charset="0"/>
              </a:rPr>
              <a:t>(Berlin 1890), S. 204.</a:t>
            </a:r>
            <a:endParaRPr lang="de-DE" sz="1600" i="1" dirty="0">
              <a:solidFill>
                <a:srgbClr val="000000"/>
              </a:solidFill>
              <a:latin typeface="Arial" pitchFamily="34" charset="0"/>
              <a:cs typeface="Arial" pitchFamily="34" charset="0"/>
            </a:endParaRPr>
          </a:p>
          <a:p>
            <a:pPr algn="just" fontAlgn="base">
              <a:lnSpc>
                <a:spcPct val="114000"/>
              </a:lnSpc>
              <a:spcBef>
                <a:spcPct val="0"/>
              </a:spcBef>
              <a:spcAft>
                <a:spcPts val="1000"/>
              </a:spcAft>
            </a:pPr>
            <a:endParaRPr lang="de-DE" sz="1600" i="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8210497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Alexandrette Iskenderun.jpg"/>
          <p:cNvPicPr>
            <a:picLocks noChangeAspect="1"/>
          </p:cNvPicPr>
          <p:nvPr/>
        </p:nvPicPr>
        <p:blipFill>
          <a:blip r:embed="rId2" cstate="print"/>
          <a:stretch>
            <a:fillRect/>
          </a:stretch>
        </p:blipFill>
        <p:spPr>
          <a:xfrm>
            <a:off x="2351585" y="1268761"/>
            <a:ext cx="7515931" cy="4592521"/>
          </a:xfrm>
          <a:prstGeom prst="rect">
            <a:avLst/>
          </a:prstGeom>
        </p:spPr>
      </p:pic>
      <p:sp>
        <p:nvSpPr>
          <p:cNvPr id="3" name="Textfeld 2"/>
          <p:cNvSpPr txBox="1"/>
          <p:nvPr/>
        </p:nvSpPr>
        <p:spPr>
          <a:xfrm>
            <a:off x="2999656" y="836712"/>
            <a:ext cx="6264696" cy="369332"/>
          </a:xfrm>
          <a:prstGeom prst="rect">
            <a:avLst/>
          </a:prstGeom>
          <a:noFill/>
        </p:spPr>
        <p:txBody>
          <a:bodyPr wrap="square" rtlCol="0">
            <a:spAutoFit/>
          </a:bodyPr>
          <a:lstStyle/>
          <a:p>
            <a:pPr algn="ctr"/>
            <a:r>
              <a:rPr lang="de-DE" dirty="0" err="1">
                <a:solidFill>
                  <a:srgbClr val="000000"/>
                </a:solidFill>
                <a:latin typeface="Arial" pitchFamily="34" charset="0"/>
                <a:cs typeface="Arial" pitchFamily="34" charset="0"/>
              </a:rPr>
              <a:t>Alexandrette</a:t>
            </a:r>
            <a:r>
              <a:rPr lang="de-DE" dirty="0">
                <a:solidFill>
                  <a:srgbClr val="000000"/>
                </a:solidFill>
                <a:latin typeface="Arial" pitchFamily="34" charset="0"/>
                <a:cs typeface="Arial" pitchFamily="34" charset="0"/>
              </a:rPr>
              <a:t> / </a:t>
            </a:r>
            <a:r>
              <a:rPr lang="de-DE" dirty="0" err="1">
                <a:solidFill>
                  <a:srgbClr val="000000"/>
                </a:solidFill>
                <a:latin typeface="Arial" pitchFamily="34" charset="0"/>
                <a:cs typeface="Arial" pitchFamily="34" charset="0"/>
              </a:rPr>
              <a:t>Iskenderun</a:t>
            </a:r>
            <a:r>
              <a:rPr lang="de-DE" dirty="0">
                <a:solidFill>
                  <a:srgbClr val="000000"/>
                </a:solidFill>
                <a:latin typeface="Arial" pitchFamily="34" charset="0"/>
                <a:cs typeface="Arial" pitchFamily="34" charset="0"/>
              </a:rPr>
              <a:t> (um 1890)</a:t>
            </a:r>
          </a:p>
        </p:txBody>
      </p:sp>
    </p:spTree>
    <p:extLst>
      <p:ext uri="{BB962C8B-B14F-4D97-AF65-F5344CB8AC3E}">
        <p14:creationId xmlns:p14="http://schemas.microsoft.com/office/powerpoint/2010/main" val="18640827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783632" y="908720"/>
            <a:ext cx="6696744" cy="52923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lnSpc>
                <a:spcPct val="114000"/>
              </a:lnSpc>
              <a:spcBef>
                <a:spcPct val="0"/>
              </a:spcBef>
              <a:spcAft>
                <a:spcPts val="600"/>
              </a:spcAft>
            </a:pPr>
            <a:r>
              <a:rPr lang="de-DE" sz="2000" u="sng" dirty="0">
                <a:solidFill>
                  <a:srgbClr val="000000"/>
                </a:solidFill>
                <a:latin typeface="Arial" pitchFamily="34" charset="0"/>
                <a:cs typeface="Arial" pitchFamily="34" charset="0"/>
              </a:rPr>
              <a:t>Tagebucheintrag über die Ankunft in </a:t>
            </a:r>
            <a:r>
              <a:rPr lang="de-DE" sz="2000" u="sng" dirty="0" err="1">
                <a:solidFill>
                  <a:srgbClr val="000000"/>
                </a:solidFill>
                <a:latin typeface="Arial" pitchFamily="34" charset="0"/>
                <a:cs typeface="Arial" pitchFamily="34" charset="0"/>
              </a:rPr>
              <a:t>Bergama</a:t>
            </a:r>
            <a:r>
              <a:rPr lang="de-DE" sz="2000" u="sng" dirty="0">
                <a:solidFill>
                  <a:srgbClr val="000000"/>
                </a:solidFill>
                <a:latin typeface="Arial" pitchFamily="34" charset="0"/>
                <a:cs typeface="Arial" pitchFamily="34" charset="0"/>
              </a:rPr>
              <a:t> (1865):</a:t>
            </a:r>
            <a:endParaRPr lang="de-DE" sz="2000" dirty="0">
              <a:solidFill>
                <a:srgbClr val="000000"/>
              </a:solidFill>
              <a:latin typeface="Arial" pitchFamily="34" charset="0"/>
              <a:cs typeface="Arial" pitchFamily="34" charset="0"/>
            </a:endParaRPr>
          </a:p>
          <a:p>
            <a:pPr algn="just">
              <a:lnSpc>
                <a:spcPct val="114000"/>
              </a:lnSpc>
            </a:pPr>
            <a:r>
              <a:rPr lang="de-DE" sz="1600" i="1" dirty="0">
                <a:solidFill>
                  <a:srgbClr val="000000"/>
                </a:solidFill>
                <a:latin typeface="Arial" pitchFamily="34" charset="0"/>
                <a:cs typeface="Arial" pitchFamily="34" charset="0"/>
              </a:rPr>
              <a:t>„Als ich mich der Stadt näherte, lagen rechts am Wege die imposanten königlichen Grabhügel, der eine ganz nahe der Straße, geheimnisvoll verschlossen. […] </a:t>
            </a:r>
          </a:p>
          <a:p>
            <a:pPr algn="just">
              <a:lnSpc>
                <a:spcPct val="114000"/>
              </a:lnSpc>
            </a:pPr>
            <a:r>
              <a:rPr lang="de-DE" sz="1600" i="1" dirty="0">
                <a:solidFill>
                  <a:srgbClr val="000000"/>
                </a:solidFill>
                <a:latin typeface="Arial" pitchFamily="34" charset="0"/>
                <a:cs typeface="Arial" pitchFamily="34" charset="0"/>
              </a:rPr>
              <a:t>Oberhalb der westlichen Stützmauern betrat ich den Trümmerhügel, den man den Tempel der Athena </a:t>
            </a:r>
            <a:r>
              <a:rPr lang="de-DE" sz="1600" i="1" dirty="0" err="1">
                <a:solidFill>
                  <a:srgbClr val="000000"/>
                </a:solidFill>
                <a:latin typeface="Arial" pitchFamily="34" charset="0"/>
                <a:cs typeface="Arial" pitchFamily="34" charset="0"/>
              </a:rPr>
              <a:t>Polias</a:t>
            </a:r>
            <a:r>
              <a:rPr lang="de-DE" sz="1600" i="1" dirty="0">
                <a:solidFill>
                  <a:srgbClr val="000000"/>
                </a:solidFill>
                <a:latin typeface="Arial" pitchFamily="34" charset="0"/>
                <a:cs typeface="Arial" pitchFamily="34" charset="0"/>
              </a:rPr>
              <a:t> hat nennen wollen </a:t>
            </a:r>
            <a:r>
              <a:rPr lang="de-DE" sz="1600" dirty="0">
                <a:solidFill>
                  <a:srgbClr val="000000"/>
                </a:solidFill>
                <a:latin typeface="Arial" pitchFamily="34" charset="0"/>
                <a:cs typeface="Arial" pitchFamily="34" charset="0"/>
              </a:rPr>
              <a:t>[später identifiziert als </a:t>
            </a:r>
            <a:r>
              <a:rPr lang="de-DE" sz="1600" dirty="0" err="1">
                <a:solidFill>
                  <a:srgbClr val="000000"/>
                </a:solidFill>
                <a:latin typeface="Arial" pitchFamily="34" charset="0"/>
                <a:cs typeface="Arial" pitchFamily="34" charset="0"/>
              </a:rPr>
              <a:t>Trajaneum</a:t>
            </a:r>
            <a:r>
              <a:rPr lang="de-DE" sz="1600" dirty="0">
                <a:solidFill>
                  <a:srgbClr val="000000"/>
                </a:solidFill>
                <a:latin typeface="Arial" pitchFamily="34" charset="0"/>
                <a:cs typeface="Arial" pitchFamily="34" charset="0"/>
              </a:rPr>
              <a:t>].</a:t>
            </a:r>
            <a:r>
              <a:rPr lang="de-DE" sz="1600" i="1" dirty="0">
                <a:solidFill>
                  <a:srgbClr val="000000"/>
                </a:solidFill>
                <a:latin typeface="Arial" pitchFamily="34" charset="0"/>
                <a:cs typeface="Arial" pitchFamily="34" charset="0"/>
              </a:rPr>
              <a:t> Traurig stand ich da und sah die herrlichen, fast mannshohen korinthischen Kapitelle, die reichen Basen und andere Bauglieder, alles um- und überwuchert von Gestrüpp und wilden Feigen; daneben rauchte der Kalkofen, in den jeder Marmorblock, welcher dem schweren Hammer nachgab, zerkleinert wanderte.</a:t>
            </a:r>
          </a:p>
          <a:p>
            <a:pPr algn="just">
              <a:lnSpc>
                <a:spcPct val="114000"/>
              </a:lnSpc>
            </a:pPr>
            <a:r>
              <a:rPr lang="de-DE" sz="1600" i="1" dirty="0">
                <a:solidFill>
                  <a:srgbClr val="000000"/>
                </a:solidFill>
                <a:latin typeface="Arial" pitchFamily="34" charset="0"/>
                <a:cs typeface="Arial" pitchFamily="34" charset="0"/>
              </a:rPr>
              <a:t>Das also war übrig geblieben von dem stolzen, uneinnehmbaren Herrschersitz der </a:t>
            </a:r>
            <a:r>
              <a:rPr lang="de-DE" sz="1600" i="1" dirty="0" err="1">
                <a:solidFill>
                  <a:srgbClr val="000000"/>
                </a:solidFill>
                <a:latin typeface="Arial" pitchFamily="34" charset="0"/>
                <a:cs typeface="Arial" pitchFamily="34" charset="0"/>
              </a:rPr>
              <a:t>Attaliden</a:t>
            </a:r>
            <a:r>
              <a:rPr lang="de-DE" sz="1600" i="1" dirty="0">
                <a:solidFill>
                  <a:srgbClr val="000000"/>
                </a:solidFill>
                <a:latin typeface="Arial" pitchFamily="34" charset="0"/>
                <a:cs typeface="Arial" pitchFamily="34" charset="0"/>
              </a:rPr>
              <a:t>! Barg der Boden noch Reste von all den Kunstschätzen, welche diese </a:t>
            </a:r>
            <a:r>
              <a:rPr lang="de-DE" sz="1600" i="1" dirty="0" err="1">
                <a:solidFill>
                  <a:srgbClr val="000000"/>
                </a:solidFill>
                <a:latin typeface="Arial" pitchFamily="34" charset="0"/>
                <a:cs typeface="Arial" pitchFamily="34" charset="0"/>
              </a:rPr>
              <a:t>Medicäer</a:t>
            </a:r>
            <a:r>
              <a:rPr lang="de-DE" sz="1600" i="1" dirty="0">
                <a:solidFill>
                  <a:srgbClr val="000000"/>
                </a:solidFill>
                <a:latin typeface="Arial" pitchFamily="34" charset="0"/>
                <a:cs typeface="Arial" pitchFamily="34" charset="0"/>
              </a:rPr>
              <a:t> der Diadochenzeit hier zusammengetragen und errichtet hatten? In weiten Zickzacklinien verließ ich, immer über Bauschutt hinabsteigend, die Burg; über tausend Rätseln sinnend gelangte ich </a:t>
            </a:r>
            <a:r>
              <a:rPr lang="de-DE" sz="1600" i="1" dirty="0" err="1">
                <a:solidFill>
                  <a:srgbClr val="000000"/>
                </a:solidFill>
                <a:latin typeface="Arial" pitchFamily="34" charset="0"/>
                <a:cs typeface="Arial" pitchFamily="34" charset="0"/>
              </a:rPr>
              <a:t>mißmutig</a:t>
            </a:r>
            <a:r>
              <a:rPr lang="de-DE" sz="1600" i="1" dirty="0">
                <a:solidFill>
                  <a:srgbClr val="000000"/>
                </a:solidFill>
                <a:latin typeface="Arial" pitchFamily="34" charset="0"/>
                <a:cs typeface="Arial" pitchFamily="34" charset="0"/>
              </a:rPr>
              <a:t> wieder zum Meere. – Den Kalkbrennern aber war nach vierzehn Tagen ihr Handwerk gelegt.“</a:t>
            </a:r>
          </a:p>
        </p:txBody>
      </p:sp>
    </p:spTree>
    <p:extLst>
      <p:ext uri="{BB962C8B-B14F-4D97-AF65-F5344CB8AC3E}">
        <p14:creationId xmlns:p14="http://schemas.microsoft.com/office/powerpoint/2010/main" val="3665075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07768" y="2564905"/>
            <a:ext cx="4176464" cy="954107"/>
          </a:xfrm>
          <a:prstGeom prst="rect">
            <a:avLst/>
          </a:prstGeom>
          <a:noFill/>
        </p:spPr>
        <p:txBody>
          <a:bodyPr wrap="square" rtlCol="0">
            <a:spAutoFit/>
          </a:bodyPr>
          <a:lstStyle/>
          <a:p>
            <a:pPr algn="ctr"/>
            <a:r>
              <a:rPr lang="de-DE" sz="2800" dirty="0" err="1">
                <a:solidFill>
                  <a:srgbClr val="000000"/>
                </a:solidFill>
                <a:latin typeface="Arial" pitchFamily="34" charset="0"/>
                <a:cs typeface="Arial" pitchFamily="34" charset="0"/>
              </a:rPr>
              <a:t>Monumentum</a:t>
            </a:r>
            <a:r>
              <a:rPr lang="de-DE" sz="2800" dirty="0">
                <a:solidFill>
                  <a:srgbClr val="000000"/>
                </a:solidFill>
                <a:latin typeface="Arial" pitchFamily="34" charset="0"/>
                <a:cs typeface="Arial" pitchFamily="34" charset="0"/>
              </a:rPr>
              <a:t> Ancyranum</a:t>
            </a:r>
          </a:p>
        </p:txBody>
      </p:sp>
    </p:spTree>
    <p:extLst>
      <p:ext uri="{BB962C8B-B14F-4D97-AF65-F5344CB8AC3E}">
        <p14:creationId xmlns:p14="http://schemas.microsoft.com/office/powerpoint/2010/main" val="19115804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onumentum Ancyranum 2.jpg"/>
          <p:cNvPicPr>
            <a:picLocks noChangeAspect="1"/>
          </p:cNvPicPr>
          <p:nvPr/>
        </p:nvPicPr>
        <p:blipFill>
          <a:blip r:embed="rId2" cstate="print"/>
          <a:stretch>
            <a:fillRect/>
          </a:stretch>
        </p:blipFill>
        <p:spPr>
          <a:xfrm>
            <a:off x="3215680" y="1340768"/>
            <a:ext cx="5832648" cy="4753882"/>
          </a:xfrm>
          <a:prstGeom prst="rect">
            <a:avLst/>
          </a:prstGeom>
        </p:spPr>
      </p:pic>
      <p:sp>
        <p:nvSpPr>
          <p:cNvPr id="3" name="Textfeld 2"/>
          <p:cNvSpPr txBox="1"/>
          <p:nvPr/>
        </p:nvSpPr>
        <p:spPr>
          <a:xfrm>
            <a:off x="4007768" y="908719"/>
            <a:ext cx="3965158" cy="369332"/>
          </a:xfrm>
          <a:prstGeom prst="rect">
            <a:avLst/>
          </a:prstGeom>
          <a:noFill/>
        </p:spPr>
        <p:txBody>
          <a:bodyPr wrap="square" rtlCol="0">
            <a:spAutoFit/>
          </a:bodyPr>
          <a:lstStyle/>
          <a:p>
            <a:pPr algn="ctr"/>
            <a:r>
              <a:rPr lang="de-DE" dirty="0" err="1">
                <a:solidFill>
                  <a:srgbClr val="000000"/>
                </a:solidFill>
                <a:latin typeface="Arial" pitchFamily="34" charset="0"/>
                <a:cs typeface="Arial" pitchFamily="34" charset="0"/>
              </a:rPr>
              <a:t>Monumentum</a:t>
            </a:r>
            <a:r>
              <a:rPr lang="de-DE" dirty="0">
                <a:solidFill>
                  <a:srgbClr val="000000"/>
                </a:solidFill>
                <a:latin typeface="Arial" pitchFamily="34" charset="0"/>
                <a:cs typeface="Arial" pitchFamily="34" charset="0"/>
              </a:rPr>
              <a:t> Ancyranum</a:t>
            </a:r>
          </a:p>
        </p:txBody>
      </p:sp>
    </p:spTree>
    <p:extLst>
      <p:ext uri="{BB962C8B-B14F-4D97-AF65-F5344CB8AC3E}">
        <p14:creationId xmlns:p14="http://schemas.microsoft.com/office/powerpoint/2010/main" val="116669561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onumentum Ancyranum.jpg"/>
          <p:cNvPicPr>
            <a:picLocks noChangeAspect="1"/>
          </p:cNvPicPr>
          <p:nvPr/>
        </p:nvPicPr>
        <p:blipFill>
          <a:blip r:embed="rId2" cstate="print"/>
          <a:stretch>
            <a:fillRect/>
          </a:stretch>
        </p:blipFill>
        <p:spPr>
          <a:xfrm>
            <a:off x="2495601" y="980729"/>
            <a:ext cx="7361977" cy="5320255"/>
          </a:xfrm>
          <a:prstGeom prst="rect">
            <a:avLst/>
          </a:prstGeom>
        </p:spPr>
      </p:pic>
    </p:spTree>
    <p:extLst>
      <p:ext uri="{BB962C8B-B14F-4D97-AF65-F5344CB8AC3E}">
        <p14:creationId xmlns:p14="http://schemas.microsoft.com/office/powerpoint/2010/main" val="22421331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495600" y="3212977"/>
            <a:ext cx="7344816" cy="31328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lnSpc>
                <a:spcPct val="114000"/>
              </a:lnSpc>
              <a:spcBef>
                <a:spcPct val="0"/>
              </a:spcBef>
              <a:spcAft>
                <a:spcPts val="1000"/>
              </a:spcAft>
            </a:pPr>
            <a:r>
              <a:rPr lang="de-DE" sz="2000" u="sng" dirty="0">
                <a:solidFill>
                  <a:srgbClr val="000000"/>
                </a:solidFill>
                <a:latin typeface="Arial" pitchFamily="34" charset="0"/>
                <a:cs typeface="Arial" pitchFamily="34" charset="0"/>
              </a:rPr>
              <a:t>Alfred v. </a:t>
            </a:r>
            <a:r>
              <a:rPr lang="de-DE" sz="2000" u="sng" dirty="0" err="1">
                <a:solidFill>
                  <a:srgbClr val="000000"/>
                </a:solidFill>
                <a:latin typeface="Arial" pitchFamily="34" charset="0"/>
                <a:cs typeface="Arial" pitchFamily="34" charset="0"/>
              </a:rPr>
              <a:t>Domaszewski</a:t>
            </a:r>
            <a:r>
              <a:rPr lang="de-DE" sz="2000" u="sng" dirty="0">
                <a:solidFill>
                  <a:srgbClr val="000000"/>
                </a:solidFill>
                <a:latin typeface="Arial" pitchFamily="34" charset="0"/>
                <a:cs typeface="Arial" pitchFamily="34" charset="0"/>
              </a:rPr>
              <a:t> bedankt sich ausführlich bei </a:t>
            </a:r>
            <a:r>
              <a:rPr lang="de-DE" sz="2000" u="sng" dirty="0" err="1">
                <a:solidFill>
                  <a:srgbClr val="000000"/>
                </a:solidFill>
                <a:latin typeface="Arial" pitchFamily="34" charset="0"/>
                <a:cs typeface="Arial" pitchFamily="34" charset="0"/>
              </a:rPr>
              <a:t>Humann</a:t>
            </a:r>
            <a:r>
              <a:rPr lang="de-DE" sz="2000" u="sng" dirty="0">
                <a:solidFill>
                  <a:srgbClr val="000000"/>
                </a:solidFill>
                <a:latin typeface="Arial" pitchFamily="34" charset="0"/>
                <a:cs typeface="Arial" pitchFamily="34" charset="0"/>
              </a:rPr>
              <a:t> für die Anfertigung der Gipsabgüsse:</a:t>
            </a:r>
            <a:endParaRPr lang="de-DE" sz="1600" i="1" dirty="0">
              <a:solidFill>
                <a:srgbClr val="000000"/>
              </a:solidFill>
              <a:latin typeface="Arial" pitchFamily="34" charset="0"/>
              <a:cs typeface="Arial" pitchFamily="34" charset="0"/>
            </a:endParaRPr>
          </a:p>
          <a:p>
            <a:pPr algn="just">
              <a:lnSpc>
                <a:spcPct val="114000"/>
              </a:lnSpc>
            </a:pPr>
            <a:r>
              <a:rPr lang="de-DE" i="1" dirty="0">
                <a:solidFill>
                  <a:srgbClr val="000000"/>
                </a:solidFill>
                <a:latin typeface="Arial" pitchFamily="34" charset="0"/>
                <a:cs typeface="Arial" pitchFamily="34" charset="0"/>
              </a:rPr>
              <a:t>„Wie trefflich sich Ihre Gipsabdrücke bewährt und dass auch meine Mühen nicht umsonst waren, wissen Sie seit langem. Aber dass dieses schwierige Unternehmen überhaupt gelingen konnte, dankt die Wissenschaft nur Ihnen, und ich hoffe, Mommsens ausgezeichnete Anerkennung hat dies nicht nur den Eingeweihten für alle Zeiten klar gemacht.“</a:t>
            </a:r>
          </a:p>
          <a:p>
            <a:pPr algn="just">
              <a:lnSpc>
                <a:spcPct val="114000"/>
              </a:lnSpc>
            </a:pPr>
            <a:endParaRPr lang="de-DE" i="1" dirty="0">
              <a:solidFill>
                <a:srgbClr val="000000"/>
              </a:solidFill>
              <a:latin typeface="Arial" pitchFamily="34" charset="0"/>
              <a:cs typeface="Arial" pitchFamily="34" charset="0"/>
            </a:endParaRPr>
          </a:p>
        </p:txBody>
      </p:sp>
      <p:pic>
        <p:nvPicPr>
          <p:cNvPr id="3" name="Grafik 2" descr="Alfred_von_Domaszewski.jpg"/>
          <p:cNvPicPr>
            <a:picLocks noChangeAspect="1"/>
          </p:cNvPicPr>
          <p:nvPr/>
        </p:nvPicPr>
        <p:blipFill>
          <a:blip r:embed="rId2" cstate="print"/>
          <a:stretch>
            <a:fillRect/>
          </a:stretch>
        </p:blipFill>
        <p:spPr>
          <a:xfrm>
            <a:off x="4943872" y="620688"/>
            <a:ext cx="2088232" cy="2520280"/>
          </a:xfrm>
          <a:prstGeom prst="rect">
            <a:avLst/>
          </a:prstGeom>
        </p:spPr>
      </p:pic>
    </p:spTree>
    <p:extLst>
      <p:ext uri="{BB962C8B-B14F-4D97-AF65-F5344CB8AC3E}">
        <p14:creationId xmlns:p14="http://schemas.microsoft.com/office/powerpoint/2010/main" val="17026291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07768" y="2564905"/>
            <a:ext cx="4176464" cy="954107"/>
          </a:xfrm>
          <a:prstGeom prst="rect">
            <a:avLst/>
          </a:prstGeom>
          <a:noFill/>
        </p:spPr>
        <p:txBody>
          <a:bodyPr wrap="square" rtlCol="0">
            <a:spAutoFit/>
          </a:bodyPr>
          <a:lstStyle/>
          <a:p>
            <a:pPr algn="ctr"/>
            <a:r>
              <a:rPr lang="de-DE" sz="2800" dirty="0">
                <a:solidFill>
                  <a:srgbClr val="000000"/>
                </a:solidFill>
                <a:latin typeface="Arial" pitchFamily="34" charset="0"/>
                <a:cs typeface="Arial" pitchFamily="34" charset="0"/>
              </a:rPr>
              <a:t>Projekt </a:t>
            </a:r>
            <a:r>
              <a:rPr lang="de-DE" sz="2800" dirty="0" err="1">
                <a:solidFill>
                  <a:srgbClr val="000000"/>
                </a:solidFill>
                <a:latin typeface="Arial" pitchFamily="34" charset="0"/>
                <a:cs typeface="Arial" pitchFamily="34" charset="0"/>
              </a:rPr>
              <a:t>Zincirli</a:t>
            </a:r>
            <a:r>
              <a:rPr lang="de-DE" sz="2800" dirty="0">
                <a:solidFill>
                  <a:srgbClr val="000000"/>
                </a:solidFill>
                <a:latin typeface="Arial" pitchFamily="34" charset="0"/>
                <a:cs typeface="Arial" pitchFamily="34" charset="0"/>
              </a:rPr>
              <a:t> des DAI (1888)</a:t>
            </a:r>
          </a:p>
        </p:txBody>
      </p:sp>
    </p:spTree>
    <p:extLst>
      <p:ext uri="{BB962C8B-B14F-4D97-AF65-F5344CB8AC3E}">
        <p14:creationId xmlns:p14="http://schemas.microsoft.com/office/powerpoint/2010/main" val="306578036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495600" y="836713"/>
            <a:ext cx="7344816" cy="55896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lnSpc>
                <a:spcPct val="114000"/>
              </a:lnSpc>
              <a:spcBef>
                <a:spcPct val="0"/>
              </a:spcBef>
              <a:spcAft>
                <a:spcPts val="1000"/>
              </a:spcAft>
            </a:pPr>
            <a:r>
              <a:rPr lang="de-DE" sz="2000" u="sng" dirty="0" err="1">
                <a:solidFill>
                  <a:srgbClr val="000000"/>
                </a:solidFill>
                <a:latin typeface="Arial" pitchFamily="34" charset="0"/>
                <a:cs typeface="Arial" pitchFamily="34" charset="0"/>
              </a:rPr>
              <a:t>Humann</a:t>
            </a:r>
            <a:r>
              <a:rPr lang="de-DE" sz="2000" u="sng" dirty="0">
                <a:solidFill>
                  <a:srgbClr val="000000"/>
                </a:solidFill>
                <a:latin typeface="Arial" pitchFamily="34" charset="0"/>
                <a:cs typeface="Arial" pitchFamily="34" charset="0"/>
              </a:rPr>
              <a:t> über die Vorbereitungen für das Projekt </a:t>
            </a:r>
            <a:r>
              <a:rPr lang="de-DE" sz="2000" u="sng" dirty="0" err="1">
                <a:solidFill>
                  <a:srgbClr val="000000"/>
                </a:solidFill>
                <a:latin typeface="Arial" pitchFamily="34" charset="0"/>
                <a:cs typeface="Arial" pitchFamily="34" charset="0"/>
              </a:rPr>
              <a:t>Zincirli</a:t>
            </a:r>
            <a:r>
              <a:rPr lang="de-DE" sz="2000" u="sng" dirty="0">
                <a:solidFill>
                  <a:srgbClr val="000000"/>
                </a:solidFill>
                <a:latin typeface="Arial" pitchFamily="34" charset="0"/>
                <a:cs typeface="Arial" pitchFamily="34" charset="0"/>
              </a:rPr>
              <a:t> des DAI (1888):</a:t>
            </a:r>
            <a:endParaRPr lang="de-DE" sz="1600" i="1" dirty="0">
              <a:solidFill>
                <a:srgbClr val="000000"/>
              </a:solidFill>
              <a:latin typeface="Arial" pitchFamily="34" charset="0"/>
              <a:cs typeface="Arial" pitchFamily="34" charset="0"/>
            </a:endParaRPr>
          </a:p>
          <a:p>
            <a:pPr algn="just">
              <a:lnSpc>
                <a:spcPct val="114000"/>
              </a:lnSpc>
            </a:pPr>
            <a:r>
              <a:rPr lang="de-DE" sz="1600" i="1" dirty="0">
                <a:solidFill>
                  <a:srgbClr val="000000"/>
                </a:solidFill>
                <a:latin typeface="Arial" pitchFamily="34" charset="0"/>
                <a:cs typeface="Arial" pitchFamily="34" charset="0"/>
              </a:rPr>
              <a:t>„</a:t>
            </a:r>
            <a:r>
              <a:rPr lang="de-DE" i="1" dirty="0">
                <a:solidFill>
                  <a:srgbClr val="000000"/>
                </a:solidFill>
                <a:latin typeface="Arial" pitchFamily="34" charset="0"/>
                <a:cs typeface="Arial" pitchFamily="34" charset="0"/>
              </a:rPr>
              <a:t>Zur Reise wurde für Zelte, Feldbetten, Küchenausrüstung, </a:t>
            </a:r>
            <a:r>
              <a:rPr lang="de-DE" i="1" dirty="0" err="1">
                <a:solidFill>
                  <a:srgbClr val="000000"/>
                </a:solidFill>
                <a:latin typeface="Arial" pitchFamily="34" charset="0"/>
                <a:cs typeface="Arial" pitchFamily="34" charset="0"/>
              </a:rPr>
              <a:t>photo</a:t>
            </a:r>
            <a:r>
              <a:rPr lang="de-DE" i="1" dirty="0">
                <a:solidFill>
                  <a:srgbClr val="000000"/>
                </a:solidFill>
                <a:latin typeface="Arial" pitchFamily="34" charset="0"/>
                <a:cs typeface="Arial" pitchFamily="34" charset="0"/>
              </a:rPr>
              <a:t>-graphische Utensilien und vor allem Werkzeug Sorge getragen, wurden Aufseher, Steinmetzen, Zimmermann, Schmied und Koch engagiert, durchweg zuverlässige Leute. Bei den zur Verfügung stehenden Mitteln konnte ich auf eine drei- bis viermonatige Kampagne mit durchschnittlich hundert Arbeitern rechnen. </a:t>
            </a:r>
          </a:p>
          <a:p>
            <a:pPr algn="just">
              <a:lnSpc>
                <a:spcPct val="114000"/>
              </a:lnSpc>
            </a:pPr>
            <a:r>
              <a:rPr lang="de-DE" i="1" dirty="0">
                <a:solidFill>
                  <a:srgbClr val="000000"/>
                </a:solidFill>
                <a:latin typeface="Arial" pitchFamily="34" charset="0"/>
                <a:cs typeface="Arial" pitchFamily="34" charset="0"/>
              </a:rPr>
              <a:t>Ich nahm an Werkzeug mit: 20 Spitzhacken, 12 Platthacken (dazu 100 Reserve-Stiele), 55 Schaufeln, 12 Schiebkarren, 57 Tragekörbe, 2 Winden, 2 eiserne Hebebäume, 2 schwere Hämmer, 3 Taue, 1 Flaschenzug, 1 schweren Wagen mit eiserner Achse, 1 Feldschmiede, ferner Handwerkszeug für Schmied, Zimmermann und Steinmetzen, Nägel, Stricke usw. </a:t>
            </a:r>
          </a:p>
          <a:p>
            <a:pPr algn="just">
              <a:lnSpc>
                <a:spcPct val="114000"/>
              </a:lnSpc>
            </a:pPr>
            <a:r>
              <a:rPr lang="de-DE" i="1" dirty="0">
                <a:solidFill>
                  <a:srgbClr val="000000"/>
                </a:solidFill>
                <a:latin typeface="Arial" pitchFamily="34" charset="0"/>
                <a:cs typeface="Arial" pitchFamily="34" charset="0"/>
              </a:rPr>
              <a:t>Ich hatte also für 170 und mehr Leute Werkzeug und konnte außerdem Verschlissenes leicht ersetzen.“</a:t>
            </a:r>
          </a:p>
          <a:p>
            <a:pPr algn="just">
              <a:spcAft>
                <a:spcPts val="600"/>
              </a:spcAft>
            </a:pPr>
            <a:endParaRPr lang="de-DE" sz="1600" i="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1106757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860.jpg"/>
          <p:cNvPicPr>
            <a:picLocks noChangeAspect="1"/>
          </p:cNvPicPr>
          <p:nvPr/>
        </p:nvPicPr>
        <p:blipFill>
          <a:blip r:embed="rId2" cstate="print"/>
          <a:stretch>
            <a:fillRect/>
          </a:stretch>
        </p:blipFill>
        <p:spPr>
          <a:xfrm>
            <a:off x="2783633" y="404664"/>
            <a:ext cx="5328593" cy="5904656"/>
          </a:xfrm>
          <a:prstGeom prst="rect">
            <a:avLst/>
          </a:prstGeom>
        </p:spPr>
      </p:pic>
      <p:sp>
        <p:nvSpPr>
          <p:cNvPr id="3" name="Textfeld 2"/>
          <p:cNvSpPr txBox="1"/>
          <p:nvPr/>
        </p:nvSpPr>
        <p:spPr>
          <a:xfrm>
            <a:off x="8112224" y="1988841"/>
            <a:ext cx="2232248" cy="646331"/>
          </a:xfrm>
          <a:prstGeom prst="rect">
            <a:avLst/>
          </a:prstGeom>
          <a:noFill/>
        </p:spPr>
        <p:txBody>
          <a:bodyPr wrap="square" rtlCol="0">
            <a:spAutoFit/>
          </a:bodyPr>
          <a:lstStyle/>
          <a:p>
            <a:pPr algn="ctr"/>
            <a:r>
              <a:rPr lang="de-DE" dirty="0">
                <a:solidFill>
                  <a:srgbClr val="000000"/>
                </a:solidFill>
                <a:latin typeface="Arial" pitchFamily="34" charset="0"/>
                <a:cs typeface="Arial" pitchFamily="34" charset="0"/>
              </a:rPr>
              <a:t>Grabungscamp in </a:t>
            </a:r>
            <a:r>
              <a:rPr lang="de-DE" dirty="0" err="1">
                <a:solidFill>
                  <a:srgbClr val="000000"/>
                </a:solidFill>
                <a:latin typeface="Arial" pitchFamily="34" charset="0"/>
                <a:cs typeface="Arial" pitchFamily="34" charset="0"/>
              </a:rPr>
              <a:t>Zindcirli</a:t>
            </a:r>
            <a:endParaRPr lang="de-DE"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857496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848.jpg"/>
          <p:cNvPicPr>
            <a:picLocks noChangeAspect="1"/>
          </p:cNvPicPr>
          <p:nvPr/>
        </p:nvPicPr>
        <p:blipFill rotWithShape="1">
          <a:blip r:embed="rId2" cstate="print"/>
          <a:srcRect b="10235"/>
          <a:stretch/>
        </p:blipFill>
        <p:spPr>
          <a:xfrm>
            <a:off x="3143673" y="980728"/>
            <a:ext cx="6111477" cy="4653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3072713" y="5618206"/>
            <a:ext cx="6182437" cy="646331"/>
          </a:xfrm>
          <a:prstGeom prst="rect">
            <a:avLst/>
          </a:prstGeom>
          <a:noFill/>
        </p:spPr>
        <p:txBody>
          <a:bodyPr wrap="square" rtlCol="0">
            <a:spAutoFit/>
          </a:bodyPr>
          <a:lstStyle/>
          <a:p>
            <a:r>
              <a:rPr lang="de-DE" dirty="0" smtClean="0"/>
              <a:t>Reisewagen, wie ihn </a:t>
            </a:r>
            <a:r>
              <a:rPr lang="de-DE" dirty="0" err="1" smtClean="0"/>
              <a:t>Humann</a:t>
            </a:r>
            <a:r>
              <a:rPr lang="de-DE" dirty="0" smtClean="0"/>
              <a:t> bei seinen Unternehmungen in Anatolien gerne benutzte</a:t>
            </a:r>
            <a:endParaRPr lang="de-DE" dirty="0"/>
          </a:p>
        </p:txBody>
      </p:sp>
    </p:spTree>
    <p:extLst>
      <p:ext uri="{BB962C8B-B14F-4D97-AF65-F5344CB8AC3E}">
        <p14:creationId xmlns:p14="http://schemas.microsoft.com/office/powerpoint/2010/main" val="306950708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07768" y="2564904"/>
            <a:ext cx="4176464" cy="523220"/>
          </a:xfrm>
          <a:prstGeom prst="rect">
            <a:avLst/>
          </a:prstGeom>
          <a:noFill/>
        </p:spPr>
        <p:txBody>
          <a:bodyPr wrap="square" rtlCol="0">
            <a:spAutoFit/>
          </a:bodyPr>
          <a:lstStyle/>
          <a:p>
            <a:pPr algn="ctr"/>
            <a:r>
              <a:rPr lang="de-DE" sz="2800" dirty="0">
                <a:solidFill>
                  <a:srgbClr val="000000"/>
                </a:solidFill>
                <a:latin typeface="Arial" pitchFamily="34" charset="0"/>
                <a:cs typeface="Arial" pitchFamily="34" charset="0"/>
              </a:rPr>
              <a:t>Ehrungen</a:t>
            </a:r>
          </a:p>
        </p:txBody>
      </p:sp>
    </p:spTree>
    <p:extLst>
      <p:ext uri="{BB962C8B-B14F-4D97-AF65-F5344CB8AC3E}">
        <p14:creationId xmlns:p14="http://schemas.microsoft.com/office/powerpoint/2010/main" val="351715017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Carl Humann Zeichnung von Hamdi Bey.jpg"/>
          <p:cNvPicPr>
            <a:picLocks noChangeAspect="1"/>
          </p:cNvPicPr>
          <p:nvPr/>
        </p:nvPicPr>
        <p:blipFill>
          <a:blip r:embed="rId2" cstate="print"/>
          <a:stretch>
            <a:fillRect/>
          </a:stretch>
        </p:blipFill>
        <p:spPr>
          <a:xfrm>
            <a:off x="4367808" y="908721"/>
            <a:ext cx="3168352" cy="4285253"/>
          </a:xfrm>
          <a:prstGeom prst="rect">
            <a:avLst/>
          </a:prstGeom>
        </p:spPr>
      </p:pic>
      <p:sp>
        <p:nvSpPr>
          <p:cNvPr id="3" name="Textfeld 2"/>
          <p:cNvSpPr txBox="1"/>
          <p:nvPr/>
        </p:nvSpPr>
        <p:spPr>
          <a:xfrm>
            <a:off x="4367808" y="5229200"/>
            <a:ext cx="3168352" cy="923330"/>
          </a:xfrm>
          <a:prstGeom prst="rect">
            <a:avLst/>
          </a:prstGeom>
          <a:noFill/>
        </p:spPr>
        <p:txBody>
          <a:bodyPr wrap="square" rtlCol="0">
            <a:spAutoFit/>
          </a:bodyPr>
          <a:lstStyle/>
          <a:p>
            <a:pPr algn="ctr"/>
            <a:r>
              <a:rPr lang="de-DE" dirty="0">
                <a:solidFill>
                  <a:srgbClr val="000000"/>
                </a:solidFill>
                <a:latin typeface="Arial" pitchFamily="34" charset="0"/>
                <a:cs typeface="Arial" pitchFamily="34" charset="0"/>
              </a:rPr>
              <a:t>Carl </a:t>
            </a:r>
            <a:r>
              <a:rPr lang="de-DE" dirty="0" err="1">
                <a:solidFill>
                  <a:srgbClr val="000000"/>
                </a:solidFill>
                <a:latin typeface="Arial" pitchFamily="34" charset="0"/>
                <a:cs typeface="Arial" pitchFamily="34" charset="0"/>
              </a:rPr>
              <a:t>Humann</a:t>
            </a:r>
            <a:r>
              <a:rPr lang="de-DE" dirty="0">
                <a:solidFill>
                  <a:srgbClr val="000000"/>
                </a:solidFill>
                <a:latin typeface="Arial" pitchFamily="34" charset="0"/>
                <a:cs typeface="Arial" pitchFamily="34" charset="0"/>
              </a:rPr>
              <a:t> nach einem Gemälde von Hamdi </a:t>
            </a:r>
            <a:r>
              <a:rPr lang="de-DE" dirty="0" err="1">
                <a:solidFill>
                  <a:srgbClr val="000000"/>
                </a:solidFill>
                <a:latin typeface="Arial" pitchFamily="34" charset="0"/>
                <a:cs typeface="Arial" pitchFamily="34" charset="0"/>
              </a:rPr>
              <a:t>Bey</a:t>
            </a:r>
            <a:r>
              <a:rPr lang="de-DE" dirty="0">
                <a:solidFill>
                  <a:srgbClr val="000000"/>
                </a:solidFill>
                <a:latin typeface="Arial" pitchFamily="34" charset="0"/>
                <a:cs typeface="Arial" pitchFamily="34" charset="0"/>
              </a:rPr>
              <a:t> </a:t>
            </a:r>
          </a:p>
          <a:p>
            <a:pPr algn="ctr"/>
            <a:r>
              <a:rPr lang="de-DE" dirty="0">
                <a:solidFill>
                  <a:srgbClr val="000000"/>
                </a:solidFill>
                <a:latin typeface="Arial" pitchFamily="34" charset="0"/>
                <a:cs typeface="Arial" pitchFamily="34" charset="0"/>
              </a:rPr>
              <a:t>(1894)</a:t>
            </a:r>
          </a:p>
        </p:txBody>
      </p:sp>
    </p:spTree>
    <p:extLst>
      <p:ext uri="{BB962C8B-B14F-4D97-AF65-F5344CB8AC3E}">
        <p14:creationId xmlns:p14="http://schemas.microsoft.com/office/powerpoint/2010/main" val="16490551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img829.jpg"/>
          <p:cNvPicPr>
            <a:picLocks noChangeAspect="1"/>
          </p:cNvPicPr>
          <p:nvPr/>
        </p:nvPicPr>
        <p:blipFill rotWithShape="1">
          <a:blip r:embed="rId2" cstate="print"/>
          <a:srcRect b="14082"/>
          <a:stretch/>
        </p:blipFill>
        <p:spPr>
          <a:xfrm>
            <a:off x="2783632" y="1052736"/>
            <a:ext cx="6712708" cy="4268907"/>
          </a:xfrm>
          <a:prstGeom prst="rect">
            <a:avLst/>
          </a:prstGeom>
        </p:spPr>
      </p:pic>
      <p:sp>
        <p:nvSpPr>
          <p:cNvPr id="2" name="Textfeld 1"/>
          <p:cNvSpPr txBox="1"/>
          <p:nvPr/>
        </p:nvSpPr>
        <p:spPr>
          <a:xfrm>
            <a:off x="2710249" y="5288690"/>
            <a:ext cx="6786091" cy="646331"/>
          </a:xfrm>
          <a:prstGeom prst="rect">
            <a:avLst/>
          </a:prstGeom>
          <a:noFill/>
        </p:spPr>
        <p:txBody>
          <a:bodyPr wrap="square" rtlCol="0">
            <a:spAutoFit/>
          </a:bodyPr>
          <a:lstStyle/>
          <a:p>
            <a:r>
              <a:rPr lang="de-DE" dirty="0" smtClean="0"/>
              <a:t>Das </a:t>
            </a:r>
            <a:r>
              <a:rPr lang="de-DE" dirty="0" err="1" smtClean="0"/>
              <a:t>Asklepieion</a:t>
            </a:r>
            <a:r>
              <a:rPr lang="de-DE" dirty="0" smtClean="0"/>
              <a:t> von Pergamon. Zustand bei seiner Entdeckung durch </a:t>
            </a:r>
            <a:r>
              <a:rPr lang="de-DE" dirty="0" err="1" smtClean="0"/>
              <a:t>Humann</a:t>
            </a:r>
            <a:r>
              <a:rPr lang="de-DE" dirty="0" smtClean="0"/>
              <a:t> (nach einer Zeichnung von </a:t>
            </a:r>
            <a:r>
              <a:rPr lang="de-DE" dirty="0" err="1" smtClean="0"/>
              <a:t>Ch</a:t>
            </a:r>
            <a:r>
              <a:rPr lang="de-DE" dirty="0" smtClean="0"/>
              <a:t>. </a:t>
            </a:r>
            <a:r>
              <a:rPr lang="de-DE" dirty="0" err="1" smtClean="0"/>
              <a:t>Wilberg</a:t>
            </a:r>
            <a:r>
              <a:rPr lang="de-DE" dirty="0" smtClean="0"/>
              <a:t> 1879)</a:t>
            </a:r>
            <a:endParaRPr lang="de-DE" dirty="0"/>
          </a:p>
        </p:txBody>
      </p:sp>
    </p:spTree>
    <p:extLst>
      <p:ext uri="{BB962C8B-B14F-4D97-AF65-F5344CB8AC3E}">
        <p14:creationId xmlns:p14="http://schemas.microsoft.com/office/powerpoint/2010/main" val="92134924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927648" y="903785"/>
            <a:ext cx="6768752" cy="55426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lnSpc>
                <a:spcPct val="114000"/>
              </a:lnSpc>
              <a:spcBef>
                <a:spcPct val="0"/>
              </a:spcBef>
              <a:spcAft>
                <a:spcPts val="1000"/>
              </a:spcAft>
            </a:pPr>
            <a:r>
              <a:rPr lang="de-DE" sz="2000" u="sng" dirty="0">
                <a:solidFill>
                  <a:srgbClr val="000000"/>
                </a:solidFill>
                <a:latin typeface="Arial" pitchFamily="34" charset="0"/>
                <a:cs typeface="Arial" pitchFamily="34" charset="0"/>
              </a:rPr>
              <a:t>Dankesbrief </a:t>
            </a:r>
            <a:r>
              <a:rPr lang="de-DE" sz="2000" u="sng" dirty="0" err="1">
                <a:solidFill>
                  <a:srgbClr val="000000"/>
                </a:solidFill>
                <a:latin typeface="Arial" pitchFamily="34" charset="0"/>
                <a:cs typeface="Arial" pitchFamily="34" charset="0"/>
              </a:rPr>
              <a:t>Humanns</a:t>
            </a:r>
            <a:r>
              <a:rPr lang="de-DE" sz="2000" u="sng" dirty="0">
                <a:solidFill>
                  <a:srgbClr val="000000"/>
                </a:solidFill>
                <a:latin typeface="Arial" pitchFamily="34" charset="0"/>
                <a:cs typeface="Arial" pitchFamily="34" charset="0"/>
              </a:rPr>
              <a:t> an die Fakultät für die Verleihung der Ehrendoktorwürde vom 28. November 1880:</a:t>
            </a:r>
            <a:endParaRPr lang="de-DE" sz="1600" i="1" dirty="0">
              <a:solidFill>
                <a:srgbClr val="000000"/>
              </a:solidFill>
              <a:latin typeface="Arial" pitchFamily="34" charset="0"/>
              <a:cs typeface="Arial" pitchFamily="34" charset="0"/>
            </a:endParaRPr>
          </a:p>
          <a:p>
            <a:pPr algn="just">
              <a:spcAft>
                <a:spcPts val="600"/>
              </a:spcAft>
            </a:pPr>
            <a:r>
              <a:rPr lang="de-DE" sz="1600" i="1" dirty="0">
                <a:solidFill>
                  <a:srgbClr val="000000"/>
                </a:solidFill>
                <a:latin typeface="Arial" pitchFamily="34" charset="0"/>
                <a:cs typeface="Arial" pitchFamily="34" charset="0"/>
              </a:rPr>
              <a:t>„Hochgeehrter Herr Dekan! </a:t>
            </a:r>
          </a:p>
          <a:p>
            <a:pPr algn="just"/>
            <a:r>
              <a:rPr lang="de-DE" sz="1600" i="1" dirty="0">
                <a:solidFill>
                  <a:srgbClr val="000000"/>
                </a:solidFill>
                <a:latin typeface="Arial" pitchFamily="34" charset="0"/>
                <a:cs typeface="Arial" pitchFamily="34" charset="0"/>
              </a:rPr>
              <a:t>Ein Schatzgräber, zumal ein vom Glück begünstigter, ist zwar an manche Überraschung gewöhnt, dass aber die </a:t>
            </a:r>
            <a:r>
              <a:rPr lang="de-DE" sz="1600" i="1" dirty="0" err="1">
                <a:solidFill>
                  <a:srgbClr val="000000"/>
                </a:solidFill>
                <a:latin typeface="Arial" pitchFamily="34" charset="0"/>
                <a:cs typeface="Arial" pitchFamily="34" charset="0"/>
              </a:rPr>
              <a:t>Pergamenischen</a:t>
            </a:r>
            <a:r>
              <a:rPr lang="de-DE" sz="1600" i="1" dirty="0">
                <a:solidFill>
                  <a:srgbClr val="000000"/>
                </a:solidFill>
                <a:latin typeface="Arial" pitchFamily="34" charset="0"/>
                <a:cs typeface="Arial" pitchFamily="34" charset="0"/>
              </a:rPr>
              <a:t> Ausgrabungen mir die Ehre bringen sollten, von Ihrer hochgeehrten Fakultät zum Doktor der Philosophie ernannt, Ihrer altehrwürdigen Alma mater </a:t>
            </a:r>
            <a:r>
              <a:rPr lang="de-DE" sz="1600" i="1" dirty="0" err="1">
                <a:solidFill>
                  <a:srgbClr val="000000"/>
                </a:solidFill>
                <a:latin typeface="Arial" pitchFamily="34" charset="0"/>
                <a:cs typeface="Arial" pitchFamily="34" charset="0"/>
              </a:rPr>
              <a:t>Adoptiv</a:t>
            </a:r>
            <a:r>
              <a:rPr lang="de-DE" sz="1600" i="1" dirty="0">
                <a:solidFill>
                  <a:srgbClr val="000000"/>
                </a:solidFill>
                <a:latin typeface="Arial" pitchFamily="34" charset="0"/>
                <a:cs typeface="Arial" pitchFamily="34" charset="0"/>
              </a:rPr>
              <a:t>-Sohn zu werden, das konnte ich wahrlich nicht erwarten </a:t>
            </a:r>
            <a:r>
              <a:rPr lang="de-DE" sz="1600" dirty="0">
                <a:solidFill>
                  <a:srgbClr val="000000"/>
                </a:solidFill>
                <a:latin typeface="Arial" pitchFamily="34" charset="0"/>
                <a:cs typeface="Arial" pitchFamily="34" charset="0"/>
              </a:rPr>
              <a:t>[…].</a:t>
            </a:r>
            <a:endParaRPr lang="de-DE" sz="1600" i="1" dirty="0">
              <a:solidFill>
                <a:srgbClr val="000000"/>
              </a:solidFill>
              <a:latin typeface="Arial" pitchFamily="34" charset="0"/>
              <a:cs typeface="Arial" pitchFamily="34" charset="0"/>
            </a:endParaRPr>
          </a:p>
          <a:p>
            <a:pPr algn="just"/>
            <a:r>
              <a:rPr lang="de-DE" sz="1600" i="1" dirty="0">
                <a:solidFill>
                  <a:srgbClr val="000000"/>
                </a:solidFill>
                <a:latin typeface="Arial" pitchFamily="34" charset="0"/>
                <a:cs typeface="Arial" pitchFamily="34" charset="0"/>
              </a:rPr>
              <a:t>Einmal hat mir Tyche in großem Maßstab erlaubt, Ihnen, den Arbeitern im Reiche der Wissenschaft, Baumaterial herbei zu karren; ob mir das wiederum beschieden werde, hängt doch meist von ihr ab, wenngleich unser Boden noch so vieles birgt und ich es an Tätigkeit nicht werde fehlen lassen.</a:t>
            </a:r>
          </a:p>
          <a:p>
            <a:pPr algn="just"/>
            <a:r>
              <a:rPr lang="de-DE" sz="1600" i="1" dirty="0">
                <a:solidFill>
                  <a:srgbClr val="000000"/>
                </a:solidFill>
                <a:latin typeface="Arial" pitchFamily="34" charset="0"/>
                <a:cs typeface="Arial" pitchFamily="34" charset="0"/>
              </a:rPr>
              <a:t>Der Doktortitel ist kein bescheidener, wie Sie in Ihrer Güte sagen; ich wenigstens will ihn mit Stolz führen. Sie haben mich damit in Ihre Tafelrunde gezogen, und ich will mit dem Rechte des Gastes fröhlich daran Platz nehmen, obgleich ich weiß, dass ich nicht ebenbürtig bin. </a:t>
            </a:r>
          </a:p>
          <a:p>
            <a:pPr algn="just">
              <a:spcAft>
                <a:spcPts val="600"/>
              </a:spcAft>
            </a:pPr>
            <a:r>
              <a:rPr lang="de-DE" sz="1600" i="1" dirty="0">
                <a:solidFill>
                  <a:srgbClr val="000000"/>
                </a:solidFill>
                <a:latin typeface="Arial" pitchFamily="34" charset="0"/>
                <a:cs typeface="Arial" pitchFamily="34" charset="0"/>
              </a:rPr>
              <a:t>Dank, herzlichen Dank Ihnen Allen!</a:t>
            </a:r>
          </a:p>
          <a:p>
            <a:pPr algn="just"/>
            <a:r>
              <a:rPr lang="de-DE" sz="1600" i="1" dirty="0">
                <a:solidFill>
                  <a:srgbClr val="000000"/>
                </a:solidFill>
                <a:latin typeface="Arial" pitchFamily="34" charset="0"/>
                <a:cs typeface="Arial" pitchFamily="34" charset="0"/>
              </a:rPr>
              <a:t>Ihr ergebenster Dr. Carl </a:t>
            </a:r>
            <a:r>
              <a:rPr lang="de-DE" sz="1600" i="1" dirty="0" err="1">
                <a:solidFill>
                  <a:srgbClr val="000000"/>
                </a:solidFill>
                <a:latin typeface="Arial" pitchFamily="34" charset="0"/>
                <a:cs typeface="Arial" pitchFamily="34" charset="0"/>
              </a:rPr>
              <a:t>Humann</a:t>
            </a:r>
            <a:r>
              <a:rPr lang="de-DE" sz="1600" i="1" dirty="0">
                <a:solidFill>
                  <a:srgbClr val="000000"/>
                </a:solidFill>
                <a:latin typeface="Arial" pitchFamily="34" charset="0"/>
                <a:cs typeface="Arial" pitchFamily="34" charset="0"/>
              </a:rPr>
              <a:t>.“</a:t>
            </a:r>
          </a:p>
          <a:p>
            <a:pPr algn="just" fontAlgn="base">
              <a:lnSpc>
                <a:spcPct val="114000"/>
              </a:lnSpc>
              <a:spcBef>
                <a:spcPct val="0"/>
              </a:spcBef>
              <a:spcAft>
                <a:spcPct val="0"/>
              </a:spcAft>
            </a:pPr>
            <a:endParaRPr lang="de-DE" sz="1600" i="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1381999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Archäologenkongress in Pergamon 1905.jpg"/>
          <p:cNvPicPr>
            <a:picLocks noChangeAspect="1"/>
          </p:cNvPicPr>
          <p:nvPr/>
        </p:nvPicPr>
        <p:blipFill>
          <a:blip r:embed="rId2" cstate="print"/>
          <a:stretch>
            <a:fillRect/>
          </a:stretch>
        </p:blipFill>
        <p:spPr>
          <a:xfrm>
            <a:off x="2711624" y="980729"/>
            <a:ext cx="6768752" cy="5053313"/>
          </a:xfrm>
          <a:prstGeom prst="rect">
            <a:avLst/>
          </a:prstGeom>
        </p:spPr>
      </p:pic>
      <p:sp>
        <p:nvSpPr>
          <p:cNvPr id="6" name="Textfeld 5"/>
          <p:cNvSpPr txBox="1"/>
          <p:nvPr/>
        </p:nvSpPr>
        <p:spPr>
          <a:xfrm>
            <a:off x="2711624" y="5949280"/>
            <a:ext cx="6840760" cy="369332"/>
          </a:xfrm>
          <a:prstGeom prst="rect">
            <a:avLst/>
          </a:prstGeom>
          <a:solidFill>
            <a:schemeClr val="bg1"/>
          </a:solidFill>
        </p:spPr>
        <p:txBody>
          <a:bodyPr wrap="square" rtlCol="0">
            <a:spAutoFit/>
          </a:bodyPr>
          <a:lstStyle/>
          <a:p>
            <a:pPr algn="ctr"/>
            <a:r>
              <a:rPr lang="de-DE" dirty="0">
                <a:solidFill>
                  <a:srgbClr val="000000"/>
                </a:solidFill>
                <a:latin typeface="Arial" pitchFamily="34" charset="0"/>
                <a:cs typeface="Arial" pitchFamily="34" charset="0"/>
              </a:rPr>
              <a:t>Die Erben </a:t>
            </a:r>
            <a:r>
              <a:rPr lang="de-DE" dirty="0" err="1">
                <a:solidFill>
                  <a:srgbClr val="000000"/>
                </a:solidFill>
                <a:latin typeface="Arial" pitchFamily="34" charset="0"/>
                <a:cs typeface="Arial" pitchFamily="34" charset="0"/>
              </a:rPr>
              <a:t>Humanns</a:t>
            </a:r>
            <a:r>
              <a:rPr lang="de-DE" dirty="0">
                <a:solidFill>
                  <a:srgbClr val="000000"/>
                </a:solidFill>
                <a:latin typeface="Arial" pitchFamily="34" charset="0"/>
                <a:cs typeface="Arial" pitchFamily="34" charset="0"/>
              </a:rPr>
              <a:t>: </a:t>
            </a:r>
            <a:r>
              <a:rPr lang="de-DE" dirty="0" err="1">
                <a:solidFill>
                  <a:srgbClr val="000000"/>
                </a:solidFill>
                <a:latin typeface="Arial" pitchFamily="34" charset="0"/>
                <a:cs typeface="Arial" pitchFamily="34" charset="0"/>
              </a:rPr>
              <a:t>Archäologenkongress</a:t>
            </a:r>
            <a:r>
              <a:rPr lang="de-DE" dirty="0">
                <a:solidFill>
                  <a:srgbClr val="000000"/>
                </a:solidFill>
                <a:latin typeface="Arial" pitchFamily="34" charset="0"/>
                <a:cs typeface="Arial" pitchFamily="34" charset="0"/>
              </a:rPr>
              <a:t> in Pergamon (1905)</a:t>
            </a:r>
          </a:p>
        </p:txBody>
      </p:sp>
    </p:spTree>
    <p:extLst>
      <p:ext uri="{BB962C8B-B14F-4D97-AF65-F5344CB8AC3E}">
        <p14:creationId xmlns:p14="http://schemas.microsoft.com/office/powerpoint/2010/main" val="96911498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143672" y="1512480"/>
            <a:ext cx="6192688" cy="36712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lnSpc>
                <a:spcPct val="114000"/>
              </a:lnSpc>
              <a:spcBef>
                <a:spcPct val="0"/>
              </a:spcBef>
              <a:spcAft>
                <a:spcPct val="0"/>
              </a:spcAft>
            </a:pPr>
            <a:r>
              <a:rPr lang="de-DE" sz="2000" u="sng" dirty="0">
                <a:solidFill>
                  <a:srgbClr val="000000"/>
                </a:solidFill>
                <a:latin typeface="Arial" pitchFamily="34" charset="0"/>
                <a:cs typeface="Arial" pitchFamily="34" charset="0"/>
              </a:rPr>
              <a:t>Aus </a:t>
            </a:r>
            <a:r>
              <a:rPr lang="de-DE" sz="2000" u="sng" dirty="0" err="1">
                <a:solidFill>
                  <a:srgbClr val="000000"/>
                </a:solidFill>
                <a:latin typeface="Arial" pitchFamily="34" charset="0"/>
                <a:cs typeface="Arial" pitchFamily="34" charset="0"/>
              </a:rPr>
              <a:t>Humanns</a:t>
            </a:r>
            <a:r>
              <a:rPr lang="de-DE" sz="2000" u="sng" dirty="0">
                <a:solidFill>
                  <a:srgbClr val="000000"/>
                </a:solidFill>
                <a:latin typeface="Arial" pitchFamily="34" charset="0"/>
                <a:cs typeface="Arial" pitchFamily="34" charset="0"/>
              </a:rPr>
              <a:t> Dankesbrief für die Verleihung des Ehrenbürgerrechts am 18. Oktober 1890:</a:t>
            </a:r>
          </a:p>
          <a:p>
            <a:pPr algn="just" fontAlgn="base">
              <a:lnSpc>
                <a:spcPct val="114000"/>
              </a:lnSpc>
              <a:spcBef>
                <a:spcPct val="0"/>
              </a:spcBef>
              <a:spcAft>
                <a:spcPct val="0"/>
              </a:spcAft>
            </a:pPr>
            <a:endParaRPr lang="de-DE" sz="2000" dirty="0">
              <a:solidFill>
                <a:srgbClr val="000000"/>
              </a:solidFill>
              <a:latin typeface="Arial" pitchFamily="34" charset="0"/>
              <a:cs typeface="Arial" pitchFamily="34" charset="0"/>
            </a:endParaRPr>
          </a:p>
          <a:p>
            <a:pPr algn="just" fontAlgn="base">
              <a:lnSpc>
                <a:spcPct val="114000"/>
              </a:lnSpc>
              <a:spcBef>
                <a:spcPct val="0"/>
              </a:spcBef>
              <a:spcAft>
                <a:spcPct val="0"/>
              </a:spcAft>
            </a:pPr>
            <a:r>
              <a:rPr lang="de-DE" i="1" dirty="0">
                <a:solidFill>
                  <a:srgbClr val="000000"/>
                </a:solidFill>
                <a:latin typeface="Arial" pitchFamily="34" charset="0"/>
                <a:cs typeface="Arial" pitchFamily="34" charset="0"/>
              </a:rPr>
              <a:t>„Wohin mich auch mein Weg geführt hat: An den Nil, an den Euphrat, den </a:t>
            </a:r>
            <a:r>
              <a:rPr lang="de-DE" i="1" dirty="0" err="1">
                <a:solidFill>
                  <a:srgbClr val="000000"/>
                </a:solidFill>
                <a:latin typeface="Arial" pitchFamily="34" charset="0"/>
                <a:cs typeface="Arial" pitchFamily="34" charset="0"/>
              </a:rPr>
              <a:t>Halys</a:t>
            </a:r>
            <a:r>
              <a:rPr lang="de-DE" i="1" dirty="0">
                <a:solidFill>
                  <a:srgbClr val="000000"/>
                </a:solidFill>
                <a:latin typeface="Arial" pitchFamily="34" charset="0"/>
                <a:cs typeface="Arial" pitchFamily="34" charset="0"/>
              </a:rPr>
              <a:t>, auf die Höhen des Balkan, des Taurus, des </a:t>
            </a:r>
            <a:r>
              <a:rPr lang="de-DE" i="1" dirty="0" err="1">
                <a:solidFill>
                  <a:srgbClr val="000000"/>
                </a:solidFill>
                <a:latin typeface="Arial" pitchFamily="34" charset="0"/>
                <a:cs typeface="Arial" pitchFamily="34" charset="0"/>
              </a:rPr>
              <a:t>Pontischen</a:t>
            </a:r>
            <a:r>
              <a:rPr lang="de-DE" i="1" dirty="0">
                <a:solidFill>
                  <a:srgbClr val="000000"/>
                </a:solidFill>
                <a:latin typeface="Arial" pitchFamily="34" charset="0"/>
                <a:cs typeface="Arial" pitchFamily="34" charset="0"/>
              </a:rPr>
              <a:t> Gebirges, tausendmal gedachte ich nach mühevollen Tagen abends im Zelte sitzend meiner kleinen friedlichen Vaterstadt, der gesegneten Fluren der Ruhr und so vieler Lieben, die ich dort gelassen. Wie ein Idyll zogen freundliche Bilder aus der Heimat auf, beruhigend und erquickend.“</a:t>
            </a:r>
          </a:p>
        </p:txBody>
      </p:sp>
    </p:spTree>
    <p:extLst>
      <p:ext uri="{BB962C8B-B14F-4D97-AF65-F5344CB8AC3E}">
        <p14:creationId xmlns:p14="http://schemas.microsoft.com/office/powerpoint/2010/main" val="11674431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Bronzebüste im Carl Humann Gymnasium.jpg"/>
          <p:cNvPicPr>
            <a:picLocks noChangeAspect="1"/>
          </p:cNvPicPr>
          <p:nvPr/>
        </p:nvPicPr>
        <p:blipFill>
          <a:blip r:embed="rId2" cstate="print"/>
          <a:stretch>
            <a:fillRect/>
          </a:stretch>
        </p:blipFill>
        <p:spPr>
          <a:xfrm>
            <a:off x="2207569" y="1628801"/>
            <a:ext cx="2232247" cy="2650179"/>
          </a:xfrm>
          <a:prstGeom prst="rect">
            <a:avLst/>
          </a:prstGeom>
        </p:spPr>
      </p:pic>
      <p:pic>
        <p:nvPicPr>
          <p:cNvPr id="6" name="Grafik 5" descr="Bronzebüste Kaiser Otto Platz in Essen.jpg"/>
          <p:cNvPicPr>
            <a:picLocks noChangeAspect="1"/>
          </p:cNvPicPr>
          <p:nvPr/>
        </p:nvPicPr>
        <p:blipFill>
          <a:blip r:embed="rId3" cstate="print"/>
          <a:stretch>
            <a:fillRect/>
          </a:stretch>
        </p:blipFill>
        <p:spPr>
          <a:xfrm>
            <a:off x="4727848" y="1052737"/>
            <a:ext cx="2604664" cy="3690743"/>
          </a:xfrm>
          <a:prstGeom prst="rect">
            <a:avLst/>
          </a:prstGeom>
        </p:spPr>
      </p:pic>
      <p:pic>
        <p:nvPicPr>
          <p:cNvPr id="7" name="Grafik 6" descr="Otto Brütt Büste im Pergamonmuseum Berlin.png"/>
          <p:cNvPicPr>
            <a:picLocks noChangeAspect="1"/>
          </p:cNvPicPr>
          <p:nvPr/>
        </p:nvPicPr>
        <p:blipFill>
          <a:blip r:embed="rId4" cstate="print"/>
          <a:stretch>
            <a:fillRect/>
          </a:stretch>
        </p:blipFill>
        <p:spPr>
          <a:xfrm>
            <a:off x="7680176" y="1412777"/>
            <a:ext cx="2088232" cy="3179807"/>
          </a:xfrm>
          <a:prstGeom prst="rect">
            <a:avLst/>
          </a:prstGeom>
        </p:spPr>
      </p:pic>
      <p:sp>
        <p:nvSpPr>
          <p:cNvPr id="8" name="Textfeld 7"/>
          <p:cNvSpPr txBox="1"/>
          <p:nvPr/>
        </p:nvSpPr>
        <p:spPr>
          <a:xfrm>
            <a:off x="2279576" y="4365105"/>
            <a:ext cx="2088232" cy="1200329"/>
          </a:xfrm>
          <a:prstGeom prst="rect">
            <a:avLst/>
          </a:prstGeom>
          <a:noFill/>
        </p:spPr>
        <p:txBody>
          <a:bodyPr wrap="square" rtlCol="0">
            <a:spAutoFit/>
          </a:bodyPr>
          <a:lstStyle/>
          <a:p>
            <a:pPr algn="ctr"/>
            <a:r>
              <a:rPr lang="de-DE" dirty="0">
                <a:solidFill>
                  <a:srgbClr val="000000"/>
                </a:solidFill>
                <a:latin typeface="Arial" pitchFamily="34" charset="0"/>
                <a:cs typeface="Arial" pitchFamily="34" charset="0"/>
              </a:rPr>
              <a:t>Bronzebüste im Carl-</a:t>
            </a:r>
            <a:r>
              <a:rPr lang="de-DE" dirty="0" err="1">
                <a:solidFill>
                  <a:srgbClr val="000000"/>
                </a:solidFill>
                <a:latin typeface="Arial" pitchFamily="34" charset="0"/>
                <a:cs typeface="Arial" pitchFamily="34" charset="0"/>
              </a:rPr>
              <a:t>Humann</a:t>
            </a:r>
            <a:r>
              <a:rPr lang="de-DE" dirty="0">
                <a:solidFill>
                  <a:srgbClr val="000000"/>
                </a:solidFill>
                <a:latin typeface="Arial" pitchFamily="34" charset="0"/>
                <a:cs typeface="Arial" pitchFamily="34" charset="0"/>
              </a:rPr>
              <a:t>-Gymnasium Essen-Steele</a:t>
            </a:r>
          </a:p>
        </p:txBody>
      </p:sp>
      <p:sp>
        <p:nvSpPr>
          <p:cNvPr id="9" name="Textfeld 8"/>
          <p:cNvSpPr txBox="1"/>
          <p:nvPr/>
        </p:nvSpPr>
        <p:spPr>
          <a:xfrm>
            <a:off x="4871864" y="4797152"/>
            <a:ext cx="2232248" cy="923330"/>
          </a:xfrm>
          <a:prstGeom prst="rect">
            <a:avLst/>
          </a:prstGeom>
          <a:noFill/>
        </p:spPr>
        <p:txBody>
          <a:bodyPr wrap="square" rtlCol="0">
            <a:spAutoFit/>
          </a:bodyPr>
          <a:lstStyle/>
          <a:p>
            <a:pPr algn="ctr"/>
            <a:r>
              <a:rPr lang="de-DE" dirty="0">
                <a:solidFill>
                  <a:srgbClr val="000000"/>
                </a:solidFill>
                <a:latin typeface="Arial" pitchFamily="34" charset="0"/>
                <a:cs typeface="Arial" pitchFamily="34" charset="0"/>
              </a:rPr>
              <a:t>Ehrendenkmal am Kaiser-Ottoplatz, Essen-Steele</a:t>
            </a:r>
          </a:p>
        </p:txBody>
      </p:sp>
      <p:sp>
        <p:nvSpPr>
          <p:cNvPr id="10" name="Textfeld 9"/>
          <p:cNvSpPr txBox="1"/>
          <p:nvPr/>
        </p:nvSpPr>
        <p:spPr>
          <a:xfrm>
            <a:off x="7608168" y="4581129"/>
            <a:ext cx="2232248" cy="1200329"/>
          </a:xfrm>
          <a:prstGeom prst="rect">
            <a:avLst/>
          </a:prstGeom>
          <a:noFill/>
        </p:spPr>
        <p:txBody>
          <a:bodyPr wrap="square" rtlCol="0">
            <a:spAutoFit/>
          </a:bodyPr>
          <a:lstStyle/>
          <a:p>
            <a:pPr algn="ctr"/>
            <a:r>
              <a:rPr lang="de-DE" dirty="0">
                <a:solidFill>
                  <a:srgbClr val="000000"/>
                </a:solidFill>
                <a:latin typeface="Arial" pitchFamily="34" charset="0"/>
                <a:cs typeface="Arial" pitchFamily="34" charset="0"/>
              </a:rPr>
              <a:t>Marmorbüste von Adolf </a:t>
            </a:r>
            <a:r>
              <a:rPr lang="de-DE" dirty="0" err="1">
                <a:solidFill>
                  <a:srgbClr val="000000"/>
                </a:solidFill>
                <a:latin typeface="Arial" pitchFamily="34" charset="0"/>
                <a:cs typeface="Arial" pitchFamily="34" charset="0"/>
              </a:rPr>
              <a:t>Brütt</a:t>
            </a:r>
            <a:r>
              <a:rPr lang="de-DE" dirty="0">
                <a:solidFill>
                  <a:srgbClr val="000000"/>
                </a:solidFill>
                <a:latin typeface="Arial" pitchFamily="34" charset="0"/>
                <a:cs typeface="Arial" pitchFamily="34" charset="0"/>
              </a:rPr>
              <a:t>, Pergamonmuseum Berlin</a:t>
            </a:r>
          </a:p>
        </p:txBody>
      </p:sp>
    </p:spTree>
    <p:extLst>
      <p:ext uri="{BB962C8B-B14F-4D97-AF65-F5344CB8AC3E}">
        <p14:creationId xmlns:p14="http://schemas.microsoft.com/office/powerpoint/2010/main" val="31187453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503712" y="1032992"/>
            <a:ext cx="5328592" cy="48628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de-DE" sz="2000" u="sng" dirty="0">
                <a:solidFill>
                  <a:srgbClr val="000000"/>
                </a:solidFill>
                <a:latin typeface="Arial" pitchFamily="34" charset="0"/>
                <a:ea typeface="Calibri" pitchFamily="34" charset="0"/>
                <a:cs typeface="Arial" pitchFamily="34" charset="0"/>
              </a:rPr>
              <a:t>Text der Gedenktafel an </a:t>
            </a:r>
            <a:r>
              <a:rPr lang="de-DE" sz="2000" u="sng" dirty="0" err="1">
                <a:solidFill>
                  <a:srgbClr val="000000"/>
                </a:solidFill>
                <a:latin typeface="Arial" pitchFamily="34" charset="0"/>
                <a:ea typeface="Calibri" pitchFamily="34" charset="0"/>
                <a:cs typeface="Arial" pitchFamily="34" charset="0"/>
              </a:rPr>
              <a:t>Humanns</a:t>
            </a:r>
            <a:r>
              <a:rPr lang="de-DE" sz="2000" u="sng" dirty="0">
                <a:solidFill>
                  <a:srgbClr val="000000"/>
                </a:solidFill>
                <a:latin typeface="Arial" pitchFamily="34" charset="0"/>
                <a:ea typeface="Calibri" pitchFamily="34" charset="0"/>
                <a:cs typeface="Arial" pitchFamily="34" charset="0"/>
              </a:rPr>
              <a:t> Geburtshaus in Essen-Steele</a:t>
            </a:r>
          </a:p>
          <a:p>
            <a:pPr algn="ctr" fontAlgn="base">
              <a:spcBef>
                <a:spcPct val="0"/>
              </a:spcBef>
              <a:spcAft>
                <a:spcPct val="0"/>
              </a:spcAft>
            </a:pPr>
            <a:endParaRPr lang="de-DE" dirty="0">
              <a:solidFill>
                <a:srgbClr val="000000"/>
              </a:solidFill>
              <a:latin typeface="Arial" pitchFamily="34" charset="0"/>
              <a:ea typeface="Calibri" pitchFamily="34" charset="0"/>
              <a:cs typeface="Arial" pitchFamily="34" charset="0"/>
            </a:endParaRPr>
          </a:p>
          <a:p>
            <a:pPr algn="ctr" fontAlgn="base">
              <a:spcBef>
                <a:spcPct val="0"/>
              </a:spcBef>
              <a:spcAft>
                <a:spcPct val="0"/>
              </a:spcAft>
            </a:pPr>
            <a:r>
              <a:rPr lang="de-DE" dirty="0">
                <a:solidFill>
                  <a:srgbClr val="000000"/>
                </a:solidFill>
                <a:latin typeface="Arial" pitchFamily="34" charset="0"/>
                <a:ea typeface="Calibri" pitchFamily="34" charset="0"/>
                <a:cs typeface="Arial" pitchFamily="34" charset="0"/>
              </a:rPr>
              <a:t>Diese Tafel</a:t>
            </a:r>
            <a:endParaRPr lang="de-DE" dirty="0">
              <a:solidFill>
                <a:srgbClr val="000000"/>
              </a:solidFill>
              <a:latin typeface="Arial" pitchFamily="34" charset="0"/>
              <a:cs typeface="Arial" pitchFamily="34" charset="0"/>
            </a:endParaRPr>
          </a:p>
          <a:p>
            <a:pPr algn="ctr" eaLnBrk="0" fontAlgn="base" hangingPunct="0">
              <a:spcBef>
                <a:spcPct val="0"/>
              </a:spcBef>
              <a:spcAft>
                <a:spcPct val="0"/>
              </a:spcAft>
            </a:pPr>
            <a:r>
              <a:rPr lang="de-DE" dirty="0">
                <a:solidFill>
                  <a:srgbClr val="000000"/>
                </a:solidFill>
                <a:latin typeface="Arial" pitchFamily="34" charset="0"/>
                <a:ea typeface="Calibri" pitchFamily="34" charset="0"/>
                <a:cs typeface="Arial" pitchFamily="34" charset="0"/>
              </a:rPr>
              <a:t>widmete die Vaterstadt</a:t>
            </a:r>
            <a:endParaRPr lang="de-DE" dirty="0">
              <a:solidFill>
                <a:srgbClr val="000000"/>
              </a:solidFill>
              <a:latin typeface="Arial" pitchFamily="34" charset="0"/>
              <a:cs typeface="Arial" pitchFamily="34" charset="0"/>
            </a:endParaRPr>
          </a:p>
          <a:p>
            <a:pPr algn="ctr" eaLnBrk="0" fontAlgn="base" hangingPunct="0">
              <a:spcBef>
                <a:spcPct val="0"/>
              </a:spcBef>
              <a:spcAft>
                <a:spcPct val="0"/>
              </a:spcAft>
            </a:pPr>
            <a:r>
              <a:rPr lang="de-DE" dirty="0">
                <a:solidFill>
                  <a:srgbClr val="000000"/>
                </a:solidFill>
                <a:latin typeface="Arial" pitchFamily="34" charset="0"/>
                <a:ea typeface="Calibri" pitchFamily="34" charset="0"/>
                <a:cs typeface="Arial" pitchFamily="34" charset="0"/>
              </a:rPr>
              <a:t>dem Andenken ihres</a:t>
            </a:r>
            <a:endParaRPr lang="de-DE" dirty="0">
              <a:solidFill>
                <a:srgbClr val="000000"/>
              </a:solidFill>
              <a:latin typeface="Arial" pitchFamily="34" charset="0"/>
              <a:cs typeface="Arial" pitchFamily="34" charset="0"/>
            </a:endParaRPr>
          </a:p>
          <a:p>
            <a:pPr algn="ctr" eaLnBrk="0" fontAlgn="base" hangingPunct="0">
              <a:spcBef>
                <a:spcPct val="0"/>
              </a:spcBef>
              <a:spcAft>
                <a:spcPct val="0"/>
              </a:spcAft>
            </a:pPr>
            <a:r>
              <a:rPr lang="de-DE" dirty="0">
                <a:solidFill>
                  <a:srgbClr val="000000"/>
                </a:solidFill>
                <a:latin typeface="Arial" pitchFamily="34" charset="0"/>
                <a:ea typeface="Calibri" pitchFamily="34" charset="0"/>
                <a:cs typeface="Arial" pitchFamily="34" charset="0"/>
              </a:rPr>
              <a:t>in diesem Hause</a:t>
            </a:r>
            <a:endParaRPr lang="de-DE" dirty="0">
              <a:solidFill>
                <a:srgbClr val="000000"/>
              </a:solidFill>
              <a:latin typeface="Arial" pitchFamily="34" charset="0"/>
              <a:cs typeface="Arial" pitchFamily="34" charset="0"/>
            </a:endParaRPr>
          </a:p>
          <a:p>
            <a:pPr algn="ctr" eaLnBrk="0" fontAlgn="base" hangingPunct="0">
              <a:spcBef>
                <a:spcPct val="0"/>
              </a:spcBef>
              <a:spcAft>
                <a:spcPct val="0"/>
              </a:spcAft>
            </a:pPr>
            <a:r>
              <a:rPr lang="de-DE" dirty="0">
                <a:solidFill>
                  <a:srgbClr val="000000"/>
                </a:solidFill>
                <a:latin typeface="Arial" pitchFamily="34" charset="0"/>
                <a:ea typeface="Calibri" pitchFamily="34" charset="0"/>
                <a:cs typeface="Arial" pitchFamily="34" charset="0"/>
              </a:rPr>
              <a:t>am 4. Januar 1839 geborenen</a:t>
            </a:r>
            <a:endParaRPr lang="de-DE" dirty="0">
              <a:solidFill>
                <a:srgbClr val="000000"/>
              </a:solidFill>
              <a:latin typeface="Arial" pitchFamily="34" charset="0"/>
              <a:cs typeface="Arial" pitchFamily="34" charset="0"/>
            </a:endParaRPr>
          </a:p>
          <a:p>
            <a:pPr algn="ctr" eaLnBrk="0" fontAlgn="base" hangingPunct="0">
              <a:spcBef>
                <a:spcPct val="0"/>
              </a:spcBef>
              <a:spcAft>
                <a:spcPct val="0"/>
              </a:spcAft>
            </a:pPr>
            <a:r>
              <a:rPr lang="de-DE" dirty="0">
                <a:solidFill>
                  <a:srgbClr val="000000"/>
                </a:solidFill>
                <a:latin typeface="Arial" pitchFamily="34" charset="0"/>
                <a:ea typeface="Calibri" pitchFamily="34" charset="0"/>
                <a:cs typeface="Arial" pitchFamily="34" charset="0"/>
              </a:rPr>
              <a:t>und zu Smyrna</a:t>
            </a:r>
            <a:endParaRPr lang="de-DE" dirty="0">
              <a:solidFill>
                <a:srgbClr val="000000"/>
              </a:solidFill>
              <a:latin typeface="Arial" pitchFamily="34" charset="0"/>
              <a:cs typeface="Arial" pitchFamily="34" charset="0"/>
            </a:endParaRPr>
          </a:p>
          <a:p>
            <a:pPr algn="ctr" eaLnBrk="0" fontAlgn="base" hangingPunct="0">
              <a:spcBef>
                <a:spcPct val="0"/>
              </a:spcBef>
              <a:spcAft>
                <a:spcPct val="0"/>
              </a:spcAft>
            </a:pPr>
            <a:r>
              <a:rPr lang="de-DE" dirty="0">
                <a:solidFill>
                  <a:srgbClr val="000000"/>
                </a:solidFill>
                <a:latin typeface="Arial" pitchFamily="34" charset="0"/>
                <a:ea typeface="Calibri" pitchFamily="34" charset="0"/>
                <a:cs typeface="Arial" pitchFamily="34" charset="0"/>
              </a:rPr>
              <a:t>am 12. April 1896 gestorbenen</a:t>
            </a:r>
            <a:endParaRPr lang="de-DE" dirty="0">
              <a:solidFill>
                <a:srgbClr val="000000"/>
              </a:solidFill>
              <a:latin typeface="Arial" pitchFamily="34" charset="0"/>
              <a:cs typeface="Arial" pitchFamily="34" charset="0"/>
            </a:endParaRPr>
          </a:p>
          <a:p>
            <a:pPr algn="ctr" eaLnBrk="0" fontAlgn="base" hangingPunct="0">
              <a:spcBef>
                <a:spcPct val="0"/>
              </a:spcBef>
              <a:spcAft>
                <a:spcPct val="0"/>
              </a:spcAft>
            </a:pPr>
            <a:r>
              <a:rPr lang="de-DE" dirty="0">
                <a:solidFill>
                  <a:srgbClr val="000000"/>
                </a:solidFill>
                <a:latin typeface="Arial" pitchFamily="34" charset="0"/>
                <a:ea typeface="Calibri" pitchFamily="34" charset="0"/>
                <a:cs typeface="Arial" pitchFamily="34" charset="0"/>
              </a:rPr>
              <a:t>Ehrenbürgers</a:t>
            </a:r>
            <a:endParaRPr lang="de-DE" dirty="0">
              <a:solidFill>
                <a:srgbClr val="000000"/>
              </a:solidFill>
              <a:latin typeface="Arial" pitchFamily="34" charset="0"/>
              <a:cs typeface="Arial" pitchFamily="34" charset="0"/>
            </a:endParaRPr>
          </a:p>
          <a:p>
            <a:pPr algn="ctr" eaLnBrk="0" fontAlgn="base" hangingPunct="0">
              <a:spcBef>
                <a:spcPct val="0"/>
              </a:spcBef>
              <a:spcAft>
                <a:spcPct val="0"/>
              </a:spcAft>
            </a:pPr>
            <a:r>
              <a:rPr lang="de-DE" b="1" dirty="0">
                <a:solidFill>
                  <a:srgbClr val="000000"/>
                </a:solidFill>
                <a:latin typeface="Arial" pitchFamily="34" charset="0"/>
                <a:ea typeface="Calibri" pitchFamily="34" charset="0"/>
                <a:cs typeface="Arial" pitchFamily="34" charset="0"/>
              </a:rPr>
              <a:t>Karl </a:t>
            </a:r>
            <a:r>
              <a:rPr lang="de-DE" b="1" dirty="0" err="1">
                <a:solidFill>
                  <a:srgbClr val="000000"/>
                </a:solidFill>
                <a:latin typeface="Arial" pitchFamily="34" charset="0"/>
                <a:ea typeface="Calibri" pitchFamily="34" charset="0"/>
                <a:cs typeface="Arial" pitchFamily="34" charset="0"/>
              </a:rPr>
              <a:t>Humann</a:t>
            </a:r>
            <a:r>
              <a:rPr lang="de-DE" b="1" dirty="0">
                <a:solidFill>
                  <a:srgbClr val="000000"/>
                </a:solidFill>
                <a:latin typeface="Arial" pitchFamily="34" charset="0"/>
                <a:ea typeface="Calibri" pitchFamily="34" charset="0"/>
                <a:cs typeface="Arial" pitchFamily="34" charset="0"/>
              </a:rPr>
              <a:t>.</a:t>
            </a:r>
            <a:endParaRPr lang="de-DE" dirty="0">
              <a:solidFill>
                <a:srgbClr val="000000"/>
              </a:solidFill>
              <a:latin typeface="Arial" pitchFamily="34" charset="0"/>
              <a:cs typeface="Arial" pitchFamily="34" charset="0"/>
            </a:endParaRPr>
          </a:p>
          <a:p>
            <a:pPr algn="ctr" eaLnBrk="0" fontAlgn="base" hangingPunct="0">
              <a:spcBef>
                <a:spcPct val="0"/>
              </a:spcBef>
              <a:spcAft>
                <a:spcPct val="0"/>
              </a:spcAft>
            </a:pPr>
            <a:r>
              <a:rPr lang="de-DE" dirty="0">
                <a:solidFill>
                  <a:srgbClr val="000000"/>
                </a:solidFill>
                <a:latin typeface="Arial" pitchFamily="34" charset="0"/>
                <a:ea typeface="Calibri" pitchFamily="34" charset="0"/>
                <a:cs typeface="Arial" pitchFamily="34" charset="0"/>
              </a:rPr>
              <a:t>Dem gelehrten und</a:t>
            </a:r>
            <a:endParaRPr lang="de-DE" dirty="0">
              <a:solidFill>
                <a:srgbClr val="000000"/>
              </a:solidFill>
              <a:latin typeface="Arial" pitchFamily="34" charset="0"/>
              <a:cs typeface="Arial" pitchFamily="34" charset="0"/>
            </a:endParaRPr>
          </a:p>
          <a:p>
            <a:pPr algn="ctr" eaLnBrk="0" fontAlgn="base" hangingPunct="0">
              <a:spcBef>
                <a:spcPct val="0"/>
              </a:spcBef>
              <a:spcAft>
                <a:spcPct val="0"/>
              </a:spcAft>
            </a:pPr>
            <a:r>
              <a:rPr lang="de-DE" dirty="0">
                <a:solidFill>
                  <a:srgbClr val="000000"/>
                </a:solidFill>
                <a:latin typeface="Arial" pitchFamily="34" charset="0"/>
                <a:ea typeface="Calibri" pitchFamily="34" charset="0"/>
                <a:cs typeface="Arial" pitchFamily="34" charset="0"/>
              </a:rPr>
              <a:t>uneigennützigen Forscher</a:t>
            </a:r>
            <a:endParaRPr lang="de-DE" dirty="0">
              <a:solidFill>
                <a:srgbClr val="000000"/>
              </a:solidFill>
              <a:latin typeface="Arial" pitchFamily="34" charset="0"/>
              <a:cs typeface="Arial" pitchFamily="34" charset="0"/>
            </a:endParaRPr>
          </a:p>
          <a:p>
            <a:pPr algn="ctr" eaLnBrk="0" fontAlgn="base" hangingPunct="0">
              <a:spcBef>
                <a:spcPct val="0"/>
              </a:spcBef>
              <a:spcAft>
                <a:spcPct val="0"/>
              </a:spcAft>
            </a:pPr>
            <a:r>
              <a:rPr lang="de-DE" dirty="0">
                <a:solidFill>
                  <a:srgbClr val="000000"/>
                </a:solidFill>
                <a:latin typeface="Arial" pitchFamily="34" charset="0"/>
                <a:ea typeface="Calibri" pitchFamily="34" charset="0"/>
                <a:cs typeface="Arial" pitchFamily="34" charset="0"/>
              </a:rPr>
              <a:t>verdankt das Vaterland</a:t>
            </a:r>
            <a:endParaRPr lang="de-DE" dirty="0">
              <a:solidFill>
                <a:srgbClr val="000000"/>
              </a:solidFill>
              <a:latin typeface="Arial" pitchFamily="34" charset="0"/>
              <a:cs typeface="Arial" pitchFamily="34" charset="0"/>
            </a:endParaRPr>
          </a:p>
          <a:p>
            <a:pPr algn="ctr" eaLnBrk="0" fontAlgn="base" hangingPunct="0">
              <a:spcBef>
                <a:spcPct val="0"/>
              </a:spcBef>
              <a:spcAft>
                <a:spcPct val="0"/>
              </a:spcAft>
            </a:pPr>
            <a:r>
              <a:rPr lang="de-DE" dirty="0">
                <a:solidFill>
                  <a:srgbClr val="000000"/>
                </a:solidFill>
                <a:latin typeface="Arial" pitchFamily="34" charset="0"/>
                <a:ea typeface="Calibri" pitchFamily="34" charset="0"/>
                <a:cs typeface="Arial" pitchFamily="34" charset="0"/>
              </a:rPr>
              <a:t>die Kunstschätze von</a:t>
            </a:r>
            <a:endParaRPr lang="de-DE" dirty="0">
              <a:solidFill>
                <a:srgbClr val="000000"/>
              </a:solidFill>
              <a:latin typeface="Arial" pitchFamily="34" charset="0"/>
              <a:cs typeface="Arial" pitchFamily="34" charset="0"/>
            </a:endParaRPr>
          </a:p>
          <a:p>
            <a:pPr algn="ctr" eaLnBrk="0" fontAlgn="base" hangingPunct="0">
              <a:spcBef>
                <a:spcPct val="0"/>
              </a:spcBef>
              <a:spcAft>
                <a:spcPct val="0"/>
              </a:spcAft>
            </a:pPr>
            <a:r>
              <a:rPr lang="de-DE" dirty="0">
                <a:solidFill>
                  <a:srgbClr val="000000"/>
                </a:solidFill>
                <a:latin typeface="Arial" pitchFamily="34" charset="0"/>
                <a:ea typeface="Calibri" pitchFamily="34" charset="0"/>
                <a:cs typeface="Arial" pitchFamily="34" charset="0"/>
              </a:rPr>
              <a:t>Pergamon</a:t>
            </a:r>
            <a:endParaRPr lang="de-DE"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4230377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Pergamon Grabstein Carl Humann.jpg"/>
          <p:cNvPicPr>
            <a:picLocks noChangeAspect="1"/>
          </p:cNvPicPr>
          <p:nvPr/>
        </p:nvPicPr>
        <p:blipFill>
          <a:blip r:embed="rId2" cstate="print"/>
          <a:stretch>
            <a:fillRect/>
          </a:stretch>
        </p:blipFill>
        <p:spPr>
          <a:xfrm>
            <a:off x="3071664" y="1268760"/>
            <a:ext cx="6204442" cy="4154760"/>
          </a:xfrm>
          <a:prstGeom prst="rect">
            <a:avLst/>
          </a:prstGeom>
        </p:spPr>
      </p:pic>
      <p:sp>
        <p:nvSpPr>
          <p:cNvPr id="3" name="Textfeld 2"/>
          <p:cNvSpPr txBox="1"/>
          <p:nvPr/>
        </p:nvSpPr>
        <p:spPr>
          <a:xfrm>
            <a:off x="2999656" y="5517232"/>
            <a:ext cx="6408712" cy="369332"/>
          </a:xfrm>
          <a:prstGeom prst="rect">
            <a:avLst/>
          </a:prstGeom>
          <a:noFill/>
        </p:spPr>
        <p:txBody>
          <a:bodyPr wrap="square" rtlCol="0">
            <a:spAutoFit/>
          </a:bodyPr>
          <a:lstStyle/>
          <a:p>
            <a:pPr algn="ctr"/>
            <a:r>
              <a:rPr lang="de-DE" dirty="0" err="1">
                <a:solidFill>
                  <a:srgbClr val="000000"/>
                </a:solidFill>
                <a:latin typeface="Arial" pitchFamily="34" charset="0"/>
                <a:cs typeface="Arial" pitchFamily="34" charset="0"/>
              </a:rPr>
              <a:t>Humanns</a:t>
            </a:r>
            <a:r>
              <a:rPr lang="de-DE" dirty="0">
                <a:solidFill>
                  <a:srgbClr val="000000"/>
                </a:solidFill>
                <a:latin typeface="Arial" pitchFamily="34" charset="0"/>
                <a:cs typeface="Arial" pitchFamily="34" charset="0"/>
              </a:rPr>
              <a:t> letzte Ruhestätte auf dem </a:t>
            </a:r>
            <a:r>
              <a:rPr lang="de-DE" dirty="0" err="1">
                <a:solidFill>
                  <a:srgbClr val="000000"/>
                </a:solidFill>
                <a:latin typeface="Arial" pitchFamily="34" charset="0"/>
                <a:cs typeface="Arial" pitchFamily="34" charset="0"/>
              </a:rPr>
              <a:t>Burgberg</a:t>
            </a:r>
            <a:r>
              <a:rPr lang="de-DE" dirty="0">
                <a:solidFill>
                  <a:srgbClr val="000000"/>
                </a:solidFill>
                <a:latin typeface="Arial" pitchFamily="34" charset="0"/>
                <a:cs typeface="Arial" pitchFamily="34" charset="0"/>
              </a:rPr>
              <a:t> von Pergamon</a:t>
            </a:r>
          </a:p>
        </p:txBody>
      </p:sp>
    </p:spTree>
    <p:extLst>
      <p:ext uri="{BB962C8B-B14F-4D97-AF65-F5344CB8AC3E}">
        <p14:creationId xmlns:p14="http://schemas.microsoft.com/office/powerpoint/2010/main" val="21694864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3242</Words>
  <Application>Microsoft Office PowerPoint</Application>
  <PresentationFormat>Breitbild</PresentationFormat>
  <Paragraphs>170</Paragraphs>
  <Slides>95</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95</vt:i4>
      </vt:variant>
    </vt:vector>
  </HeadingPairs>
  <TitlesOfParts>
    <vt:vector size="100" baseType="lpstr">
      <vt:lpstr>Arial</vt:lpstr>
      <vt:lpstr>Calibri</vt:lpstr>
      <vt:lpstr>Calibri Light</vt:lpstr>
      <vt:lpstr>Times New Roman</vt:lpstr>
      <vt:lpstr>Office Theme</vt:lpstr>
      <vt:lpstr>Carl Humann (1839 – 1896)</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WWU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Carl Humann (1839 – 1896)</dc:title>
  <dc:creator>Herr Sebastian Whybrew</dc:creator>
  <cp:lastModifiedBy>Herr Sebastian Whybrew</cp:lastModifiedBy>
  <cp:revision>11</cp:revision>
  <dcterms:created xsi:type="dcterms:W3CDTF">2016-09-21T08:32:32Z</dcterms:created>
  <dcterms:modified xsi:type="dcterms:W3CDTF">2016-09-22T08:14:21Z</dcterms:modified>
</cp:coreProperties>
</file>